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8"/>
  </p:notesMasterIdLst>
  <p:handoutMasterIdLst>
    <p:handoutMasterId r:id="rId39"/>
  </p:handoutMasterIdLst>
  <p:sldIdLst>
    <p:sldId id="345" r:id="rId5"/>
    <p:sldId id="382" r:id="rId6"/>
    <p:sldId id="402" r:id="rId7"/>
    <p:sldId id="408" r:id="rId8"/>
    <p:sldId id="403" r:id="rId9"/>
    <p:sldId id="409" r:id="rId10"/>
    <p:sldId id="410" r:id="rId11"/>
    <p:sldId id="411" r:id="rId12"/>
    <p:sldId id="404" r:id="rId13"/>
    <p:sldId id="412" r:id="rId14"/>
    <p:sldId id="416" r:id="rId15"/>
    <p:sldId id="405" r:id="rId16"/>
    <p:sldId id="418" r:id="rId17"/>
    <p:sldId id="419" r:id="rId18"/>
    <p:sldId id="420" r:id="rId19"/>
    <p:sldId id="417" r:id="rId20"/>
    <p:sldId id="406" r:id="rId21"/>
    <p:sldId id="421" r:id="rId22"/>
    <p:sldId id="422" r:id="rId23"/>
    <p:sldId id="423" r:id="rId24"/>
    <p:sldId id="395" r:id="rId25"/>
    <p:sldId id="428" r:id="rId26"/>
    <p:sldId id="427" r:id="rId27"/>
    <p:sldId id="425" r:id="rId28"/>
    <p:sldId id="426" r:id="rId29"/>
    <p:sldId id="430" r:id="rId30"/>
    <p:sldId id="407" r:id="rId31"/>
    <p:sldId id="431" r:id="rId32"/>
    <p:sldId id="432" r:id="rId33"/>
    <p:sldId id="433" r:id="rId34"/>
    <p:sldId id="434" r:id="rId35"/>
    <p:sldId id="435" r:id="rId36"/>
    <p:sldId id="401" r:id="rId37"/>
  </p:sldIdLst>
  <p:sldSz cx="12192000" cy="6858000"/>
  <p:notesSz cx="6797675" cy="99266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A4A7"/>
    <a:srgbClr val="D59F0F"/>
    <a:srgbClr val="C69200"/>
    <a:srgbClr val="339933"/>
    <a:srgbClr val="8A704D"/>
    <a:srgbClr val="002060"/>
    <a:srgbClr val="161C56"/>
    <a:srgbClr val="E9E9E9"/>
    <a:srgbClr val="7D7D7D"/>
    <a:srgbClr val="F2DC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20" autoAdjust="0"/>
    <p:restoredTop sz="69535" autoAdjust="0"/>
  </p:normalViewPr>
  <p:slideViewPr>
    <p:cSldViewPr>
      <p:cViewPr varScale="1">
        <p:scale>
          <a:sx n="80" d="100"/>
          <a:sy n="80" d="100"/>
        </p:scale>
        <p:origin x="552" y="8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331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B7C6C1-58CA-4905-AEDC-9C13740575B8}" type="datetimeFigureOut">
              <a:rPr lang="en-SG" smtClean="0"/>
              <a:t>11/4/2020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042921-5E95-42E7-81BE-0A3E682E96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64060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3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0488" y="744538"/>
            <a:ext cx="6616700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noProof="0"/>
              <a:t>Click to edit Master text styles</a:t>
            </a:r>
          </a:p>
          <a:p>
            <a:pPr lvl="1"/>
            <a:r>
              <a:rPr lang="en-US" altLang="en-US" noProof="0"/>
              <a:t>Second level</a:t>
            </a:r>
          </a:p>
          <a:p>
            <a:pPr lvl="2"/>
            <a:r>
              <a:rPr lang="en-US" altLang="en-US" noProof="0"/>
              <a:t>Third level</a:t>
            </a:r>
          </a:p>
          <a:p>
            <a:pPr lvl="3"/>
            <a:r>
              <a:rPr lang="en-US" altLang="en-US" noProof="0"/>
              <a:t>Fourth level</a:t>
            </a:r>
          </a:p>
          <a:p>
            <a:pPr lvl="4"/>
            <a:r>
              <a:rPr lang="en-US" altLang="en-US" noProof="0"/>
              <a:t>Fifth level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3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D53CA56-7B18-46F1-B7FE-D2358B15BC8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413354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53CA56-7B18-46F1-B7FE-D2358B15BC8C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22240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53CA56-7B18-46F1-B7FE-D2358B15BC8C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2414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D53CA56-7B18-46F1-B7FE-D2358B15BC8C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5656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D53CA56-7B18-46F1-B7FE-D2358B15BC8C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613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53CA56-7B18-46F1-B7FE-D2358B15BC8C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6581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animations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D53CA56-7B18-46F1-B7FE-D2358B15BC8C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2047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 userDrawn="1"/>
        </p:nvGrpSpPr>
        <p:grpSpPr>
          <a:xfrm>
            <a:off x="0" y="152400"/>
            <a:ext cx="12192000" cy="1268414"/>
            <a:chOff x="0" y="152399"/>
            <a:chExt cx="9144000" cy="1268414"/>
          </a:xfrm>
        </p:grpSpPr>
        <p:sp>
          <p:nvSpPr>
            <p:cNvPr id="18" name="Rectangle 17"/>
            <p:cNvSpPr/>
            <p:nvPr userDrawn="1"/>
          </p:nvSpPr>
          <p:spPr>
            <a:xfrm>
              <a:off x="0" y="152399"/>
              <a:ext cx="9144000" cy="12684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pic>
          <p:nvPicPr>
            <p:cNvPr id="5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384452" y="197489"/>
              <a:ext cx="2564585" cy="10258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8" name="Straight Connector 7"/>
            <p:cNvCxnSpPr/>
            <p:nvPr userDrawn="1"/>
          </p:nvCxnSpPr>
          <p:spPr bwMode="auto">
            <a:xfrm>
              <a:off x="0" y="1420813"/>
              <a:ext cx="9144000" cy="0"/>
            </a:xfrm>
            <a:prstGeom prst="line">
              <a:avLst/>
            </a:prstGeom>
            <a:ln w="28575">
              <a:solidFill>
                <a:srgbClr val="C692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22" name="Rectangle 2"/>
          <p:cNvSpPr>
            <a:spLocks noGrp="1" noChangeArrowheads="1"/>
          </p:cNvSpPr>
          <p:nvPr userDrawn="1">
            <p:ph type="ctrTitle"/>
          </p:nvPr>
        </p:nvSpPr>
        <p:spPr>
          <a:xfrm>
            <a:off x="1456272" y="5209273"/>
            <a:ext cx="10363200" cy="646331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>
              <a:defRPr lang="en-US" altLang="en-US" noProof="0" dirty="0" smtClean="0"/>
            </a:lvl1pPr>
          </a:lstStyle>
          <a:p>
            <a:pPr lvl="0"/>
            <a:r>
              <a:rPr lang="en-US" altLang="en-US" noProof="0" dirty="0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 userDrawn="1">
            <p:ph type="subTitle" idx="1"/>
          </p:nvPr>
        </p:nvSpPr>
        <p:spPr>
          <a:xfrm>
            <a:off x="1456272" y="5883275"/>
            <a:ext cx="10363200" cy="400110"/>
          </a:xfrm>
        </p:spPr>
        <p:txBody>
          <a:bodyPr/>
          <a:lstStyle>
            <a:lvl1pPr marL="0" indent="0" algn="r">
              <a:buFontTx/>
              <a:buNone/>
              <a:defRPr sz="2000" b="1"/>
            </a:lvl1pPr>
          </a:lstStyle>
          <a:p>
            <a:pPr lvl="0"/>
            <a:r>
              <a:rPr lang="en-US" alt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140228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800" y="3136613"/>
            <a:ext cx="11074400" cy="584775"/>
          </a:xfrm>
        </p:spPr>
        <p:txBody>
          <a:bodyPr/>
          <a:lstStyle>
            <a:lvl1pPr algn="ctr">
              <a:defRPr sz="3200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01743C-E2D0-4F23-9ADE-FF21A9026E1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50035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3136614"/>
            <a:ext cx="10363200" cy="584775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721388"/>
            <a:ext cx="10363200" cy="400110"/>
          </a:xfrm>
        </p:spPr>
        <p:txBody>
          <a:bodyPr anchor="t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26556C-EC84-4ECE-8191-F1FF3A7E999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190500" y="914400"/>
            <a:ext cx="11811000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2172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1A19D8-1474-485E-AF0B-775079405A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6105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295400"/>
            <a:ext cx="5384800" cy="12003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295400"/>
            <a:ext cx="5384800" cy="120032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DE52A5-A620-486A-A1C9-54A6C6F43B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53158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95835"/>
            <a:ext cx="10972800" cy="64633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13210"/>
            <a:ext cx="5386917" cy="46166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11633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713210"/>
            <a:ext cx="5389033" cy="46166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116339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DF6E45-423C-46C5-BE72-11896EEDA7C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1618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98BFDDE-7429-4330-9721-C945C33BC4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75013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898648"/>
            <a:ext cx="8305800" cy="584775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  <a:endParaRPr lang="en-SG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1143000"/>
            <a:ext cx="8305800" cy="37448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SG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483423"/>
            <a:ext cx="8305800" cy="30777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8E65BF-B260-4E60-AEEB-8FAAD581521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5700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497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125" y="177722"/>
            <a:ext cx="2508509" cy="752552"/>
          </a:xfrm>
          <a:prstGeom prst="rect">
            <a:avLst/>
          </a:prstGeom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317212"/>
            <a:ext cx="110744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295400"/>
            <a:ext cx="10972800" cy="1828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</a:t>
            </a:r>
            <a:r>
              <a:rPr lang="en-US" altLang="en-US" dirty="0" smtClean="0"/>
              <a:t>level</a:t>
            </a:r>
          </a:p>
          <a:p>
            <a:pPr lvl="3"/>
            <a:r>
              <a:rPr lang="en-US" altLang="en-US" dirty="0" smtClean="0"/>
              <a:t>Forth level</a:t>
            </a:r>
          </a:p>
          <a:p>
            <a:pPr lvl="4"/>
            <a:r>
              <a:rPr lang="en-US" altLang="en-US" dirty="0" smtClean="0"/>
              <a:t>Fifth level</a:t>
            </a:r>
            <a:endParaRPr lang="en-US" alt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235200" y="6553200"/>
            <a:ext cx="70104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800">
                <a:latin typeface="Arial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464800" y="6629400"/>
            <a:ext cx="17272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800"/>
            </a:lvl1pPr>
          </a:lstStyle>
          <a:p>
            <a:pPr>
              <a:defRPr/>
            </a:pPr>
            <a:fld id="{9FA06296-E828-4FE7-87D7-F0BB5EA7865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323850" y="990600"/>
            <a:ext cx="11544300" cy="0"/>
          </a:xfrm>
          <a:prstGeom prst="line">
            <a:avLst/>
          </a:prstGeom>
          <a:ln>
            <a:solidFill>
              <a:srgbClr val="D59F0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5" r:id="rId1"/>
    <p:sldLayoutId id="2147483889" r:id="rId2"/>
    <p:sldLayoutId id="2147483886" r:id="rId3"/>
    <p:sldLayoutId id="2147483885" r:id="rId4"/>
    <p:sldLayoutId id="2147483887" r:id="rId5"/>
    <p:sldLayoutId id="2147483888" r:id="rId6"/>
    <p:sldLayoutId id="2147483890" r:id="rId7"/>
    <p:sldLayoutId id="2147483892" r:id="rId8"/>
    <p:sldLayoutId id="2147483896" r:id="rId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C69200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69200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69200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69200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C69200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C69200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C69200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C69200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C69200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800" baseline="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200400"/>
            <a:ext cx="10820400" cy="584775"/>
          </a:xfrm>
        </p:spPr>
        <p:txBody>
          <a:bodyPr/>
          <a:lstStyle/>
          <a:p>
            <a:pPr algn="ctr"/>
            <a:r>
              <a:rPr lang="en-GB" dirty="0"/>
              <a:t>Voice </a:t>
            </a:r>
            <a:r>
              <a:rPr lang="en-GB" dirty="0" smtClean="0"/>
              <a:t>fingerprinting for authentication</a:t>
            </a:r>
            <a:endParaRPr lang="en-SG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594B06-AD0E-7947-BB57-B268C9D4A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81100" y="3962400"/>
            <a:ext cx="9829800" cy="769441"/>
          </a:xfrm>
        </p:spPr>
        <p:txBody>
          <a:bodyPr/>
          <a:lstStyle/>
          <a:p>
            <a:pPr algn="ctr"/>
            <a:r>
              <a:rPr lang="en-US" b="1" dirty="0" smtClean="0"/>
              <a:t>Created By: </a:t>
            </a:r>
            <a:r>
              <a:rPr lang="en-GB" b="1" dirty="0" smtClean="0"/>
              <a:t>Ong Koon Han </a:t>
            </a:r>
          </a:p>
          <a:p>
            <a:pPr algn="ctr"/>
            <a:r>
              <a:rPr lang="en-GB" b="1" dirty="0" smtClean="0">
                <a:solidFill>
                  <a:schemeClr val="bg1">
                    <a:lumMod val="50000"/>
                  </a:schemeClr>
                </a:solidFill>
              </a:rPr>
              <a:t>(koonhan.ong.sg@gmail.com)</a:t>
            </a:r>
            <a:endParaRPr lang="en-GB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02773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02"/>
    </mc:Choice>
    <mc:Fallback xmlns="">
      <p:transition spd="slow" advTm="13702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3059299"/>
          </a:xfrm>
        </p:spPr>
        <p:txBody>
          <a:bodyPr/>
          <a:lstStyle/>
          <a:p>
            <a:r>
              <a:rPr lang="en-US" dirty="0" smtClean="0"/>
              <a:t>VoxCeleb1 </a:t>
            </a:r>
            <a:r>
              <a:rPr lang="en-US" dirty="0"/>
              <a:t>public dataset was </a:t>
            </a:r>
            <a:r>
              <a:rPr lang="en-US" dirty="0" smtClean="0"/>
              <a:t>used</a:t>
            </a:r>
          </a:p>
          <a:p>
            <a:pPr lvl="1"/>
            <a:r>
              <a:rPr lang="en-US" dirty="0" smtClean="0"/>
              <a:t>Contains audio segments of multiple speakers in the wild</a:t>
            </a:r>
          </a:p>
          <a:p>
            <a:pPr lvl="1"/>
            <a:r>
              <a:rPr lang="en-US" dirty="0" smtClean="0"/>
              <a:t>Speakers are being interviewed and audio segments represent segments where the speaker is speaking</a:t>
            </a:r>
          </a:p>
          <a:p>
            <a:pPr lvl="1"/>
            <a:r>
              <a:rPr lang="en-US" dirty="0" smtClean="0"/>
              <a:t>Contains multiple interviews per speaker with different settings and </a:t>
            </a:r>
            <a:r>
              <a:rPr lang="en-US" dirty="0" smtClean="0"/>
              <a:t>equipment used</a:t>
            </a:r>
            <a:endParaRPr lang="en-US" dirty="0" smtClean="0"/>
          </a:p>
          <a:p>
            <a:pPr lvl="1"/>
            <a:r>
              <a:rPr lang="en-US" dirty="0" smtClean="0"/>
              <a:t>Video was not used in this project, only audio</a:t>
            </a:r>
            <a:endParaRPr lang="en-US" dirty="0"/>
          </a:p>
          <a:p>
            <a:r>
              <a:rPr lang="en-US" dirty="0"/>
              <a:t>Multiple short audio samples from </a:t>
            </a:r>
            <a:r>
              <a:rPr lang="en-US" dirty="0" smtClean="0"/>
              <a:t>the same </a:t>
            </a:r>
            <a:r>
              <a:rPr lang="en-US" dirty="0"/>
              <a:t>speaker were combined </a:t>
            </a:r>
            <a:r>
              <a:rPr lang="en-US" dirty="0" smtClean="0"/>
              <a:t>into </a:t>
            </a:r>
            <a:r>
              <a:rPr lang="en-US" dirty="0"/>
              <a:t>one long audio sample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6F13C9-48B7-45F9-A4CD-507F95CD0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495" y="4577649"/>
            <a:ext cx="10359410" cy="18288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28831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6096000" cy="5275290"/>
          </a:xfrm>
        </p:spPr>
        <p:txBody>
          <a:bodyPr/>
          <a:lstStyle/>
          <a:p>
            <a:r>
              <a:rPr lang="en-US" dirty="0" smtClean="0"/>
              <a:t>Long audio </a:t>
            </a:r>
            <a:r>
              <a:rPr lang="en-US" dirty="0"/>
              <a:t>samples converted to spectrograms using </a:t>
            </a:r>
            <a:r>
              <a:rPr lang="en-US" dirty="0" err="1"/>
              <a:t>Librosa</a:t>
            </a:r>
            <a:r>
              <a:rPr lang="en-US" dirty="0"/>
              <a:t> library</a:t>
            </a:r>
          </a:p>
          <a:p>
            <a:pPr lvl="1"/>
            <a:r>
              <a:rPr lang="en-GB" dirty="0"/>
              <a:t>Target sampling rate: 22050</a:t>
            </a:r>
          </a:p>
          <a:p>
            <a:pPr lvl="1"/>
            <a:r>
              <a:rPr lang="en-GB" dirty="0"/>
              <a:t>STFT window: 2048</a:t>
            </a:r>
          </a:p>
          <a:p>
            <a:pPr lvl="1"/>
            <a:r>
              <a:rPr lang="en-GB" dirty="0"/>
              <a:t>STFT hop length: 512</a:t>
            </a:r>
          </a:p>
          <a:p>
            <a:pPr lvl="1"/>
            <a:r>
              <a:rPr lang="en-GB" dirty="0" err="1"/>
              <a:t>Mels</a:t>
            </a:r>
            <a:r>
              <a:rPr lang="en-GB" dirty="0"/>
              <a:t> = </a:t>
            </a:r>
            <a:r>
              <a:rPr lang="en-GB" dirty="0" smtClean="0"/>
              <a:t>128</a:t>
            </a:r>
          </a:p>
          <a:p>
            <a:pPr lvl="1"/>
            <a:r>
              <a:rPr lang="en-GB" dirty="0" smtClean="0"/>
              <a:t>Power spectrum converted to Decibels</a:t>
            </a:r>
            <a:endParaRPr lang="en-GB" dirty="0"/>
          </a:p>
          <a:p>
            <a:r>
              <a:rPr lang="en-GB" dirty="0" smtClean="0"/>
              <a:t>Sampling is done by slicing off smaller spectrograms from </a:t>
            </a:r>
            <a:r>
              <a:rPr lang="en-GB" dirty="0"/>
              <a:t>the long </a:t>
            </a:r>
            <a:r>
              <a:rPr lang="en-GB" dirty="0" smtClean="0"/>
              <a:t>spectrogram</a:t>
            </a:r>
          </a:p>
          <a:p>
            <a:pPr lvl="1"/>
            <a:r>
              <a:rPr lang="en-GB" dirty="0" smtClean="0"/>
              <a:t>128 x 128 x 3 spectrogram “images”</a:t>
            </a:r>
          </a:p>
          <a:p>
            <a:pPr lvl="1"/>
            <a:r>
              <a:rPr lang="en-GB" dirty="0" smtClean="0"/>
              <a:t>Random start point on long spectrogram</a:t>
            </a:r>
          </a:p>
          <a:p>
            <a:pPr lvl="1"/>
            <a:r>
              <a:rPr lang="en-GB" dirty="0" smtClean="0"/>
              <a:t>Three 128 x 128 </a:t>
            </a:r>
            <a:r>
              <a:rPr lang="en-GB" dirty="0" smtClean="0"/>
              <a:t>spectrograms </a:t>
            </a:r>
            <a:r>
              <a:rPr lang="en-GB" dirty="0" smtClean="0"/>
              <a:t>obtained by sliding the </a:t>
            </a:r>
            <a:r>
              <a:rPr lang="en-GB" dirty="0" smtClean="0"/>
              <a:t>window half </a:t>
            </a:r>
            <a:r>
              <a:rPr lang="en-GB" dirty="0" smtClean="0"/>
              <a:t>a step (128/2=64)</a:t>
            </a:r>
          </a:p>
          <a:p>
            <a:pPr lvl="1"/>
            <a:r>
              <a:rPr lang="en-GB" dirty="0" smtClean="0"/>
              <a:t>Normalized by largest abs value in the slice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DF13F6-8D3F-484C-90AE-0F9F3BFB5B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0" y="1295400"/>
            <a:ext cx="6096000" cy="213909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5ECDD0-4048-4427-933A-BA0FD7C29A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00" r="18938"/>
          <a:stretch/>
        </p:blipFill>
        <p:spPr>
          <a:xfrm>
            <a:off x="7162800" y="3572143"/>
            <a:ext cx="3657600" cy="283549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46918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53825"/>
            <a:ext cx="10820400" cy="584775"/>
          </a:xfrm>
        </p:spPr>
        <p:txBody>
          <a:bodyPr/>
          <a:lstStyle/>
          <a:p>
            <a:pPr algn="ctr"/>
            <a:r>
              <a:rPr lang="en-US" dirty="0"/>
              <a:t>Voice Encoder via Contrastive Learning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51068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3"/>
    </mc:Choice>
    <mc:Fallback xmlns="">
      <p:transition spd="slow" advTm="4893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Encoder via Contrastive Learning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3650230"/>
          </a:xfrm>
        </p:spPr>
        <p:txBody>
          <a:bodyPr/>
          <a:lstStyle/>
          <a:p>
            <a:r>
              <a:rPr lang="en-GB" dirty="0" smtClean="0"/>
              <a:t>Data Sampling</a:t>
            </a:r>
          </a:p>
          <a:p>
            <a:pPr lvl="1"/>
            <a:r>
              <a:rPr lang="en-GB" dirty="0" smtClean="0"/>
              <a:t>Batches generated </a:t>
            </a:r>
            <a:r>
              <a:rPr lang="en-GB" dirty="0"/>
              <a:t>by </a:t>
            </a:r>
            <a:r>
              <a:rPr lang="en-GB" dirty="0" err="1" smtClean="0"/>
              <a:t>ContrastiveDataGenerator</a:t>
            </a:r>
            <a:r>
              <a:rPr lang="en-GB" dirty="0" smtClean="0"/>
              <a:t>() in data_generators.py</a:t>
            </a:r>
          </a:p>
          <a:p>
            <a:pPr lvl="1"/>
            <a:r>
              <a:rPr lang="en-GB" dirty="0" smtClean="0"/>
              <a:t>Spectrogram slices will be referred to as “images”</a:t>
            </a:r>
          </a:p>
          <a:p>
            <a:pPr lvl="1"/>
            <a:r>
              <a:rPr lang="en-GB" dirty="0" smtClean="0"/>
              <a:t>For each epoch, </a:t>
            </a:r>
            <a:r>
              <a:rPr lang="en-GB" dirty="0"/>
              <a:t>200 (total </a:t>
            </a:r>
            <a:r>
              <a:rPr lang="en-GB" dirty="0" smtClean="0"/>
              <a:t>1,000) random full-length </a:t>
            </a:r>
            <a:r>
              <a:rPr lang="en-GB" dirty="0" smtClean="0"/>
              <a:t>spectrograms are loaded into memory (due to resource constraints) (“sub-samples”)</a:t>
            </a:r>
          </a:p>
          <a:p>
            <a:pPr lvl="1"/>
            <a:r>
              <a:rPr lang="en-GB" dirty="0" smtClean="0"/>
              <a:t>For each row, 1 reference and 5 candidates were used</a:t>
            </a:r>
          </a:p>
          <a:p>
            <a:pPr lvl="2"/>
            <a:r>
              <a:rPr lang="en-GB" dirty="0" smtClean="0"/>
              <a:t>Candidate images contain 4 negative and one positive image</a:t>
            </a:r>
          </a:p>
          <a:p>
            <a:pPr lvl="2"/>
            <a:r>
              <a:rPr lang="en-GB" dirty="0" smtClean="0"/>
              <a:t>Images are randomly generated from the sub-samples</a:t>
            </a:r>
          </a:p>
          <a:p>
            <a:pPr lvl="1"/>
            <a:r>
              <a:rPr lang="en-GB" dirty="0" smtClean="0"/>
              <a:t>Epoch: 2,000 rows</a:t>
            </a:r>
          </a:p>
          <a:p>
            <a:pPr lvl="1"/>
            <a:r>
              <a:rPr lang="en-GB" dirty="0" smtClean="0"/>
              <a:t>Batch size: 15 (MobileNetV2) and 6 (DenseNet121)</a:t>
            </a:r>
            <a:endParaRPr lang="en-GB" dirty="0" smtClean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402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Encoder via Contrastive Learning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3231654"/>
          </a:xfrm>
        </p:spPr>
        <p:txBody>
          <a:bodyPr/>
          <a:lstStyle/>
          <a:p>
            <a:r>
              <a:rPr lang="en-GB" dirty="0" smtClean="0"/>
              <a:t>Multi-Siamese Encoder Network</a:t>
            </a:r>
          </a:p>
          <a:p>
            <a:pPr lvl="1"/>
            <a:r>
              <a:rPr lang="en-GB" dirty="0" smtClean="0"/>
              <a:t>Encoder Network</a:t>
            </a:r>
          </a:p>
          <a:p>
            <a:pPr lvl="2"/>
            <a:r>
              <a:rPr lang="en-GB" dirty="0" err="1" smtClean="0"/>
              <a:t>SpectrogramEncoderNet</a:t>
            </a:r>
            <a:r>
              <a:rPr lang="en-GB" dirty="0" smtClean="0"/>
              <a:t>() in model_definitions.py</a:t>
            </a:r>
          </a:p>
          <a:p>
            <a:pPr lvl="2"/>
            <a:r>
              <a:rPr lang="en-GB" dirty="0" smtClean="0"/>
              <a:t>Base models: MobileNetV2, DenseNet121</a:t>
            </a:r>
          </a:p>
          <a:p>
            <a:pPr lvl="2"/>
            <a:r>
              <a:rPr lang="en-GB" dirty="0" smtClean="0"/>
              <a:t>Encoder layer size: 128 (replacing </a:t>
            </a:r>
            <a:r>
              <a:rPr lang="en-GB" dirty="0" err="1" smtClean="0"/>
              <a:t>imagenet</a:t>
            </a:r>
            <a:r>
              <a:rPr lang="en-GB" dirty="0" smtClean="0"/>
              <a:t> classifier in base models)</a:t>
            </a:r>
          </a:p>
          <a:p>
            <a:pPr lvl="1"/>
            <a:r>
              <a:rPr lang="en-GB" dirty="0" smtClean="0"/>
              <a:t>Contrastive Model Wrapper</a:t>
            </a:r>
          </a:p>
          <a:p>
            <a:pPr lvl="2"/>
            <a:r>
              <a:rPr lang="en-GB" dirty="0" err="1" smtClean="0"/>
              <a:t>MultiSiameseContrastiveClassifierNet</a:t>
            </a:r>
            <a:r>
              <a:rPr lang="en-GB" dirty="0" smtClean="0"/>
              <a:t>() in </a:t>
            </a:r>
            <a:r>
              <a:rPr lang="en-GB" dirty="0"/>
              <a:t>model_definitions.py</a:t>
            </a:r>
          </a:p>
          <a:p>
            <a:pPr lvl="2"/>
            <a:r>
              <a:rPr lang="en-GB" dirty="0" smtClean="0"/>
              <a:t>Wrapper for cosine similarity computation</a:t>
            </a:r>
          </a:p>
          <a:p>
            <a:pPr lvl="1"/>
            <a:endParaRPr lang="en-GB" dirty="0" smtClean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6624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Encoder via Contrastive Learning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5170646"/>
          </a:xfrm>
        </p:spPr>
        <p:txBody>
          <a:bodyPr/>
          <a:lstStyle/>
          <a:p>
            <a:r>
              <a:rPr lang="en-GB" dirty="0" smtClean="0"/>
              <a:t>Contrastive Loss + Intra-Class Variance Reduction</a:t>
            </a:r>
          </a:p>
          <a:p>
            <a:pPr lvl="1"/>
            <a:r>
              <a:rPr lang="en-GB" dirty="0" smtClean="0"/>
              <a:t>The two objectives </a:t>
            </a:r>
            <a:r>
              <a:rPr lang="en-GB" dirty="0"/>
              <a:t>(contrastive loss and </a:t>
            </a:r>
            <a:r>
              <a:rPr lang="en-GB" dirty="0" smtClean="0"/>
              <a:t>variance reduction) are minimized consecutively </a:t>
            </a:r>
          </a:p>
          <a:p>
            <a:pPr lvl="2"/>
            <a:r>
              <a:rPr lang="en-GB" dirty="0" smtClean="0"/>
              <a:t>(Due to resource constraints, ideally the two objectives should be summed and minimized)</a:t>
            </a:r>
          </a:p>
          <a:p>
            <a:pPr lvl="2"/>
            <a:r>
              <a:rPr lang="en-GB" dirty="0" smtClean="0"/>
              <a:t>Contrastive loss: every batch</a:t>
            </a:r>
          </a:p>
          <a:p>
            <a:pPr lvl="2"/>
            <a:r>
              <a:rPr lang="en-GB" dirty="0" smtClean="0"/>
              <a:t>Variance reduction: every 2 batches</a:t>
            </a:r>
          </a:p>
          <a:p>
            <a:pPr lvl="1"/>
            <a:r>
              <a:rPr lang="en-GB" dirty="0" smtClean="0"/>
              <a:t>Contrastive loss</a:t>
            </a:r>
          </a:p>
          <a:p>
            <a:pPr lvl="2"/>
            <a:r>
              <a:rPr lang="en-GB" dirty="0" smtClean="0"/>
              <a:t>Following Chen</a:t>
            </a:r>
            <a:r>
              <a:rPr lang="en-GB" dirty="0"/>
              <a:t>, et. Al</a:t>
            </a:r>
            <a:r>
              <a:rPr lang="en-GB" dirty="0" smtClean="0"/>
              <a:t>. (2020), the problem is formulated as a n-classification problem where the model tries to identify the positive image from among all the candidates</a:t>
            </a:r>
          </a:p>
          <a:p>
            <a:pPr lvl="2"/>
            <a:r>
              <a:rPr lang="en-GB" dirty="0" smtClean="0"/>
              <a:t>Cosine similarity is computed for all candidate encodings against the reference encoding</a:t>
            </a:r>
          </a:p>
          <a:p>
            <a:pPr lvl="2"/>
            <a:r>
              <a:rPr lang="en-GB" dirty="0" err="1" smtClean="0"/>
              <a:t>Softmax</a:t>
            </a:r>
            <a:r>
              <a:rPr lang="en-GB" dirty="0" smtClean="0"/>
              <a:t> is computed over the cosine similarities and cross entropy loss is minimized</a:t>
            </a:r>
          </a:p>
          <a:p>
            <a:pPr lvl="1"/>
            <a:r>
              <a:rPr lang="en-GB" dirty="0" smtClean="0"/>
              <a:t>Intra-class variance reduction</a:t>
            </a:r>
          </a:p>
          <a:p>
            <a:pPr lvl="2"/>
            <a:r>
              <a:rPr lang="en-GB" dirty="0" smtClean="0"/>
              <a:t>The images from the same class are pushed closer together in encoding space</a:t>
            </a:r>
          </a:p>
          <a:p>
            <a:pPr lvl="2"/>
            <a:r>
              <a:rPr lang="en-GB" dirty="0" smtClean="0"/>
              <a:t>Images from th</a:t>
            </a:r>
            <a:r>
              <a:rPr lang="en-GB" dirty="0" smtClean="0"/>
              <a:t>e same class/speaker are sampled, and the mean encoding vector is computed</a:t>
            </a:r>
          </a:p>
          <a:p>
            <a:pPr lvl="2"/>
            <a:r>
              <a:rPr lang="en-GB" dirty="0" smtClean="0"/>
              <a:t>MSE loss of the encodings is minimized against the mean (variance)</a:t>
            </a:r>
          </a:p>
          <a:p>
            <a:pPr lvl="2"/>
            <a:r>
              <a:rPr lang="en-GB" dirty="0" smtClean="0"/>
              <a:t>MSE loss is scaled by 0.20 before backpropagation</a:t>
            </a:r>
            <a:endParaRPr lang="en-GB" dirty="0" smtClean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372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D4CE2ED8-A360-46F9-9686-5935D059D6AB}"/>
              </a:ext>
            </a:extLst>
          </p:cNvPr>
          <p:cNvSpPr/>
          <p:nvPr/>
        </p:nvSpPr>
        <p:spPr>
          <a:xfrm>
            <a:off x="1188874" y="5120445"/>
            <a:ext cx="1600200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4CE2ED8-A360-46F9-9686-5935D059D6AB}"/>
              </a:ext>
            </a:extLst>
          </p:cNvPr>
          <p:cNvSpPr/>
          <p:nvPr/>
        </p:nvSpPr>
        <p:spPr>
          <a:xfrm>
            <a:off x="1036474" y="4998077"/>
            <a:ext cx="1600200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Voice Encoder via Contrastive Learning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AB4737F-1CEC-4CFC-A9BE-4DF16C554055}"/>
              </a:ext>
            </a:extLst>
          </p:cNvPr>
          <p:cNvSpPr/>
          <p:nvPr/>
        </p:nvSpPr>
        <p:spPr>
          <a:xfrm>
            <a:off x="701349" y="1159311"/>
            <a:ext cx="5089851" cy="2803089"/>
          </a:xfrm>
          <a:prstGeom prst="rect">
            <a:avLst/>
          </a:prstGeom>
          <a:noFill/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b="1" dirty="0">
                <a:solidFill>
                  <a:schemeClr val="tx1"/>
                </a:solidFill>
              </a:rPr>
              <a:t>Multi-Siamese Encoder Model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A6B2DC6-7993-4B1B-9AFC-A5FABE80CA0B}"/>
              </a:ext>
            </a:extLst>
          </p:cNvPr>
          <p:cNvSpPr/>
          <p:nvPr/>
        </p:nvSpPr>
        <p:spPr>
          <a:xfrm>
            <a:off x="914400" y="1694951"/>
            <a:ext cx="1524000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Query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Spectrogram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4CE2ED8-A360-46F9-9686-5935D059D6AB}"/>
              </a:ext>
            </a:extLst>
          </p:cNvPr>
          <p:cNvSpPr/>
          <p:nvPr/>
        </p:nvSpPr>
        <p:spPr>
          <a:xfrm>
            <a:off x="1066800" y="2904738"/>
            <a:ext cx="1600200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C569DC-EB0B-4EA5-947E-9E70965A6535}"/>
              </a:ext>
            </a:extLst>
          </p:cNvPr>
          <p:cNvSpPr/>
          <p:nvPr/>
        </p:nvSpPr>
        <p:spPr>
          <a:xfrm>
            <a:off x="914400" y="2743200"/>
            <a:ext cx="1638299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Candidate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Spectrograms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2438400" y="2057400"/>
            <a:ext cx="1143000" cy="86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  <a:stCxn id="35" idx="3"/>
          </p:cNvCxnSpPr>
          <p:nvPr/>
        </p:nvCxnSpPr>
        <p:spPr>
          <a:xfrm>
            <a:off x="2667000" y="3275864"/>
            <a:ext cx="89434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9BAA78EE-7549-4C5B-BAA3-64F7D1AF18EF}"/>
              </a:ext>
            </a:extLst>
          </p:cNvPr>
          <p:cNvSpPr/>
          <p:nvPr/>
        </p:nvSpPr>
        <p:spPr>
          <a:xfrm>
            <a:off x="5791200" y="1159311"/>
            <a:ext cx="5715000" cy="2803089"/>
          </a:xfrm>
          <a:prstGeom prst="rect">
            <a:avLst/>
          </a:prstGeom>
          <a:noFill/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b="1" dirty="0">
                <a:solidFill>
                  <a:schemeClr val="tx1"/>
                </a:solidFill>
              </a:rPr>
              <a:t>Contrastive Learning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A6B2DC6-7993-4B1B-9AFC-A5FABE80CA0B}"/>
              </a:ext>
            </a:extLst>
          </p:cNvPr>
          <p:cNvSpPr/>
          <p:nvPr/>
        </p:nvSpPr>
        <p:spPr>
          <a:xfrm>
            <a:off x="5978182" y="1686274"/>
            <a:ext cx="1524000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Query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Encoding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4CE2ED8-A360-46F9-9686-5935D059D6AB}"/>
              </a:ext>
            </a:extLst>
          </p:cNvPr>
          <p:cNvSpPr/>
          <p:nvPr/>
        </p:nvSpPr>
        <p:spPr>
          <a:xfrm>
            <a:off x="6077952" y="3042748"/>
            <a:ext cx="1600200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9C569DC-EB0B-4EA5-947E-9E70965A6535}"/>
              </a:ext>
            </a:extLst>
          </p:cNvPr>
          <p:cNvSpPr/>
          <p:nvPr/>
        </p:nvSpPr>
        <p:spPr>
          <a:xfrm>
            <a:off x="5925552" y="2881210"/>
            <a:ext cx="1638299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Candidate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Encodings</a:t>
            </a:r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  <a:stCxn id="53" idx="0"/>
            <a:endCxn id="51" idx="2"/>
          </p:cNvCxnSpPr>
          <p:nvPr/>
        </p:nvCxnSpPr>
        <p:spPr>
          <a:xfrm flipH="1" flipV="1">
            <a:off x="6740182" y="2428526"/>
            <a:ext cx="4520" cy="45268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</p:cNvCxnSpPr>
          <p:nvPr/>
        </p:nvCxnSpPr>
        <p:spPr>
          <a:xfrm flipV="1">
            <a:off x="7315200" y="2428527"/>
            <a:ext cx="0" cy="45268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Callout: Line 41">
            <a:extLst>
              <a:ext uri="{FF2B5EF4-FFF2-40B4-BE49-F238E27FC236}">
                <a16:creationId xmlns:a16="http://schemas.microsoft.com/office/drawing/2014/main" id="{EA337CA5-0D41-4782-9BD4-6ABB6A34EEBE}"/>
              </a:ext>
            </a:extLst>
          </p:cNvPr>
          <p:cNvSpPr/>
          <p:nvPr/>
        </p:nvSpPr>
        <p:spPr>
          <a:xfrm>
            <a:off x="8015783" y="1731860"/>
            <a:ext cx="1488408" cy="2053140"/>
          </a:xfrm>
          <a:prstGeom prst="borderCallout1">
            <a:avLst>
              <a:gd name="adj1" fmla="val 48279"/>
              <a:gd name="adj2" fmla="val -1302"/>
              <a:gd name="adj3" fmla="val 48390"/>
              <a:gd name="adj4" fmla="val -4457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Cosine </a:t>
            </a:r>
            <a:r>
              <a:rPr lang="en-GB" dirty="0" smtClean="0">
                <a:solidFill>
                  <a:schemeClr val="tx1"/>
                </a:solidFill>
              </a:rPr>
              <a:t>Similarity</a:t>
            </a:r>
            <a:endParaRPr lang="en-GB" dirty="0">
              <a:solidFill>
                <a:schemeClr val="tx1"/>
              </a:solidFill>
            </a:endParaRPr>
          </a:p>
          <a:p>
            <a:pPr algn="ctr"/>
            <a:r>
              <a:rPr lang="en-GB" dirty="0">
                <a:solidFill>
                  <a:schemeClr val="tx1"/>
                </a:solidFill>
              </a:rPr>
              <a:t>(Query vs Candidates)</a:t>
            </a:r>
          </a:p>
        </p:txBody>
      </p:sp>
      <p:sp>
        <p:nvSpPr>
          <p:cNvPr id="62" name="Callout: Line 42">
            <a:extLst>
              <a:ext uri="{FF2B5EF4-FFF2-40B4-BE49-F238E27FC236}">
                <a16:creationId xmlns:a16="http://schemas.microsoft.com/office/drawing/2014/main" id="{784772BA-F5AA-46C7-B2FF-76071B0881DF}"/>
              </a:ext>
            </a:extLst>
          </p:cNvPr>
          <p:cNvSpPr/>
          <p:nvPr/>
        </p:nvSpPr>
        <p:spPr>
          <a:xfrm>
            <a:off x="10134600" y="1824053"/>
            <a:ext cx="1028288" cy="1868754"/>
          </a:xfrm>
          <a:prstGeom prst="borderCallout1">
            <a:avLst>
              <a:gd name="adj1" fmla="val 50727"/>
              <a:gd name="adj2" fmla="val -1203"/>
              <a:gd name="adj3" fmla="val 50976"/>
              <a:gd name="adj4" fmla="val -59661"/>
            </a:avLst>
          </a:prstGeom>
          <a:solidFill>
            <a:schemeClr val="bg1"/>
          </a:solidFill>
          <a:ln>
            <a:solidFill>
              <a:srgbClr val="89A4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>
                <a:solidFill>
                  <a:schemeClr val="tx1"/>
                </a:solidFill>
              </a:rPr>
              <a:t>Softmax</a:t>
            </a:r>
            <a:r>
              <a:rPr lang="en-GB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+</a:t>
            </a: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Cross </a:t>
            </a:r>
            <a:r>
              <a:rPr lang="en-GB" dirty="0">
                <a:solidFill>
                  <a:schemeClr val="tx1"/>
                </a:solidFill>
              </a:rPr>
              <a:t>Entropy </a:t>
            </a:r>
            <a:r>
              <a:rPr lang="en-GB" dirty="0" smtClean="0">
                <a:solidFill>
                  <a:schemeClr val="tx1"/>
                </a:solidFill>
              </a:rPr>
              <a:t>Loss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9AB4737F-1CEC-4CFC-A9BE-4DF16C554055}"/>
              </a:ext>
            </a:extLst>
          </p:cNvPr>
          <p:cNvSpPr/>
          <p:nvPr/>
        </p:nvSpPr>
        <p:spPr>
          <a:xfrm>
            <a:off x="701348" y="3962400"/>
            <a:ext cx="10804852" cy="2456951"/>
          </a:xfrm>
          <a:prstGeom prst="rect">
            <a:avLst/>
          </a:prstGeom>
          <a:noFill/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b="1" dirty="0" smtClean="0">
                <a:solidFill>
                  <a:schemeClr val="tx1"/>
                </a:solidFill>
              </a:rPr>
              <a:t>Intra-Class Variance</a:t>
            </a:r>
          </a:p>
          <a:p>
            <a:r>
              <a:rPr lang="en-GB" b="1" dirty="0" smtClean="0">
                <a:solidFill>
                  <a:schemeClr val="tx1"/>
                </a:solidFill>
              </a:rPr>
              <a:t>Reduction</a:t>
            </a:r>
            <a:endParaRPr lang="en-GB" b="1" dirty="0">
              <a:solidFill>
                <a:schemeClr val="tx1"/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A6B2DC6-7993-4B1B-9AFC-A5FABE80CA0B}"/>
              </a:ext>
            </a:extLst>
          </p:cNvPr>
          <p:cNvSpPr/>
          <p:nvPr/>
        </p:nvSpPr>
        <p:spPr>
          <a:xfrm>
            <a:off x="884073" y="4852045"/>
            <a:ext cx="1638299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Same Class</a:t>
            </a:r>
            <a:endParaRPr lang="en-GB" dirty="0">
              <a:solidFill>
                <a:schemeClr val="tx1"/>
              </a:solidFill>
            </a:endParaRP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Spectrograms</a:t>
            </a:r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</p:cNvCxnSpPr>
          <p:nvPr/>
        </p:nvCxnSpPr>
        <p:spPr>
          <a:xfrm flipV="1">
            <a:off x="2512344" y="4936893"/>
            <a:ext cx="1069055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</p:cNvCxnSpPr>
          <p:nvPr/>
        </p:nvCxnSpPr>
        <p:spPr>
          <a:xfrm>
            <a:off x="2789074" y="5248034"/>
            <a:ext cx="792325" cy="335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</p:cNvCxnSpPr>
          <p:nvPr/>
        </p:nvCxnSpPr>
        <p:spPr>
          <a:xfrm flipV="1">
            <a:off x="2789074" y="5539967"/>
            <a:ext cx="792325" cy="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>
            <a:extLst>
              <a:ext uri="{FF2B5EF4-FFF2-40B4-BE49-F238E27FC236}">
                <a16:creationId xmlns:a16="http://schemas.microsoft.com/office/drawing/2014/main" id="{D4CE2ED8-A360-46F9-9686-5935D059D6AB}"/>
              </a:ext>
            </a:extLst>
          </p:cNvPr>
          <p:cNvSpPr/>
          <p:nvPr/>
        </p:nvSpPr>
        <p:spPr>
          <a:xfrm>
            <a:off x="6248400" y="5148660"/>
            <a:ext cx="1600200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D4CE2ED8-A360-46F9-9686-5935D059D6AB}"/>
              </a:ext>
            </a:extLst>
          </p:cNvPr>
          <p:cNvSpPr/>
          <p:nvPr/>
        </p:nvSpPr>
        <p:spPr>
          <a:xfrm>
            <a:off x="6096000" y="5026292"/>
            <a:ext cx="1600200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A6B2DC6-7993-4B1B-9AFC-A5FABE80CA0B}"/>
              </a:ext>
            </a:extLst>
          </p:cNvPr>
          <p:cNvSpPr/>
          <p:nvPr/>
        </p:nvSpPr>
        <p:spPr>
          <a:xfrm>
            <a:off x="5943599" y="4880260"/>
            <a:ext cx="1638299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Same Class</a:t>
            </a:r>
            <a:endParaRPr lang="en-GB" dirty="0">
              <a:solidFill>
                <a:schemeClr val="tx1"/>
              </a:solidFill>
            </a:endParaRP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Encodings</a:t>
            </a:r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  <a:endCxn id="53" idx="1"/>
          </p:cNvCxnSpPr>
          <p:nvPr/>
        </p:nvCxnSpPr>
        <p:spPr>
          <a:xfrm>
            <a:off x="5201653" y="3252336"/>
            <a:ext cx="72389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</p:cNvCxnSpPr>
          <p:nvPr/>
        </p:nvCxnSpPr>
        <p:spPr>
          <a:xfrm flipV="1">
            <a:off x="5201653" y="3042012"/>
            <a:ext cx="723899" cy="7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  <a:endCxn id="51" idx="1"/>
          </p:cNvCxnSpPr>
          <p:nvPr/>
        </p:nvCxnSpPr>
        <p:spPr>
          <a:xfrm flipV="1">
            <a:off x="5201653" y="2057400"/>
            <a:ext cx="776529" cy="867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  <a:endCxn id="75" idx="1"/>
          </p:cNvCxnSpPr>
          <p:nvPr/>
        </p:nvCxnSpPr>
        <p:spPr>
          <a:xfrm>
            <a:off x="5201653" y="5248034"/>
            <a:ext cx="741946" cy="335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</p:cNvCxnSpPr>
          <p:nvPr/>
        </p:nvCxnSpPr>
        <p:spPr>
          <a:xfrm>
            <a:off x="5201653" y="4996441"/>
            <a:ext cx="741945" cy="163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</p:cNvCxnSpPr>
          <p:nvPr/>
        </p:nvCxnSpPr>
        <p:spPr>
          <a:xfrm>
            <a:off x="5181846" y="5539967"/>
            <a:ext cx="741946" cy="335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CA6B2DC6-7993-4B1B-9AFC-A5FABE80CA0B}"/>
              </a:ext>
            </a:extLst>
          </p:cNvPr>
          <p:cNvSpPr/>
          <p:nvPr/>
        </p:nvSpPr>
        <p:spPr>
          <a:xfrm>
            <a:off x="7751208" y="4139800"/>
            <a:ext cx="1638299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Mean Encoding</a:t>
            </a:r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96" name="Elbow Connector 95"/>
          <p:cNvCxnSpPr>
            <a:stCxn id="75" idx="0"/>
            <a:endCxn id="94" idx="1"/>
          </p:cNvCxnSpPr>
          <p:nvPr/>
        </p:nvCxnSpPr>
        <p:spPr>
          <a:xfrm rot="5400000" flipH="1" flipV="1">
            <a:off x="7072311" y="4201364"/>
            <a:ext cx="369334" cy="988459"/>
          </a:xfrm>
          <a:prstGeom prst="bentConnector2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CA6B2DC6-7993-4B1B-9AFC-A5FABE80CA0B}"/>
              </a:ext>
            </a:extLst>
          </p:cNvPr>
          <p:cNvSpPr/>
          <p:nvPr/>
        </p:nvSpPr>
        <p:spPr>
          <a:xfrm>
            <a:off x="9982200" y="4396638"/>
            <a:ext cx="1180688" cy="1612251"/>
          </a:xfrm>
          <a:prstGeom prst="rect">
            <a:avLst/>
          </a:prstGeom>
          <a:solidFill>
            <a:schemeClr val="bg1"/>
          </a:solidFill>
          <a:ln>
            <a:solidFill>
              <a:srgbClr val="89A4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MSE Loss</a:t>
            </a:r>
            <a:endParaRPr lang="en-GB" dirty="0">
              <a:solidFill>
                <a:schemeClr val="tx1"/>
              </a:solidFill>
            </a:endParaRPr>
          </a:p>
        </p:txBody>
      </p:sp>
      <p:cxnSp>
        <p:nvCxnSpPr>
          <p:cNvPr id="101" name="Straight Connector 100"/>
          <p:cNvCxnSpPr>
            <a:stCxn id="73" idx="3"/>
          </p:cNvCxnSpPr>
          <p:nvPr/>
        </p:nvCxnSpPr>
        <p:spPr>
          <a:xfrm>
            <a:off x="7848600" y="5519786"/>
            <a:ext cx="2133600" cy="0"/>
          </a:xfrm>
          <a:prstGeom prst="line">
            <a:avLst/>
          </a:prstGeom>
          <a:ln w="28575">
            <a:solidFill>
              <a:srgbClr val="89A4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/>
          <p:nvPr/>
        </p:nvCxnSpPr>
        <p:spPr>
          <a:xfrm flipV="1">
            <a:off x="9372600" y="4572000"/>
            <a:ext cx="609600" cy="4396"/>
          </a:xfrm>
          <a:prstGeom prst="line">
            <a:avLst/>
          </a:prstGeom>
          <a:ln w="28575">
            <a:solidFill>
              <a:srgbClr val="89A4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03992737-A8EA-4E02-A98A-349D7B5B7728}"/>
              </a:ext>
            </a:extLst>
          </p:cNvPr>
          <p:cNvSpPr/>
          <p:nvPr/>
        </p:nvSpPr>
        <p:spPr>
          <a:xfrm>
            <a:off x="3581400" y="1694951"/>
            <a:ext cx="1600200" cy="4553450"/>
          </a:xfrm>
          <a:prstGeom prst="rect">
            <a:avLst/>
          </a:prstGeom>
          <a:solidFill>
            <a:schemeClr val="bg1"/>
          </a:solidFill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Shared</a:t>
            </a:r>
            <a:endParaRPr lang="en-GB" b="1" dirty="0">
              <a:solidFill>
                <a:schemeClr val="tx1"/>
              </a:solidFill>
            </a:endParaRPr>
          </a:p>
          <a:p>
            <a:pPr algn="ctr"/>
            <a:r>
              <a:rPr lang="en-GB" b="1" dirty="0">
                <a:solidFill>
                  <a:schemeClr val="tx1"/>
                </a:solidFill>
              </a:rPr>
              <a:t>Spectrogram Encoder</a:t>
            </a:r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</p:cNvCxnSpPr>
          <p:nvPr/>
        </p:nvCxnSpPr>
        <p:spPr>
          <a:xfrm>
            <a:off x="2687052" y="3042012"/>
            <a:ext cx="894347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2107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0000"/>
    </mc:Choice>
    <mc:Fallback>
      <p:transition spd="slow" advTm="240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53825"/>
            <a:ext cx="10820400" cy="584775"/>
          </a:xfrm>
        </p:spPr>
        <p:txBody>
          <a:bodyPr/>
          <a:lstStyle/>
          <a:p>
            <a:pPr algn="ctr"/>
            <a:r>
              <a:rPr lang="en-US" dirty="0"/>
              <a:t>Binary Classifier for Authentication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8249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3"/>
    </mc:Choice>
    <mc:Fallback xmlns="">
      <p:transition spd="slow" advTm="4893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Classifier for Authentication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3982629"/>
          </a:xfrm>
        </p:spPr>
        <p:txBody>
          <a:bodyPr/>
          <a:lstStyle/>
          <a:p>
            <a:r>
              <a:rPr lang="en-GB" dirty="0" smtClean="0"/>
              <a:t>Data Sampling</a:t>
            </a:r>
          </a:p>
          <a:p>
            <a:pPr lvl="1"/>
            <a:r>
              <a:rPr lang="en-GB" dirty="0" smtClean="0"/>
              <a:t>Batches generated </a:t>
            </a:r>
            <a:r>
              <a:rPr lang="en-GB" dirty="0"/>
              <a:t>by </a:t>
            </a:r>
            <a:r>
              <a:rPr lang="en-GB" dirty="0" err="1" smtClean="0"/>
              <a:t>VerificationDataGenerator</a:t>
            </a:r>
            <a:r>
              <a:rPr lang="en-GB" dirty="0" smtClean="0"/>
              <a:t>() in data_generators.py</a:t>
            </a:r>
          </a:p>
          <a:p>
            <a:pPr lvl="1"/>
            <a:r>
              <a:rPr lang="en-GB" dirty="0" smtClean="0"/>
              <a:t>For each epoch, </a:t>
            </a:r>
            <a:r>
              <a:rPr lang="en-GB" dirty="0"/>
              <a:t>200 (total </a:t>
            </a:r>
            <a:r>
              <a:rPr lang="en-GB" dirty="0" smtClean="0"/>
              <a:t>1,000) random full-length </a:t>
            </a:r>
            <a:r>
              <a:rPr lang="en-GB" dirty="0" smtClean="0"/>
              <a:t>spectrograms are loaded into memory (due to resource constraints) (“sub-samples”)</a:t>
            </a:r>
          </a:p>
          <a:p>
            <a:pPr lvl="1"/>
            <a:r>
              <a:rPr lang="en-GB" dirty="0" smtClean="0"/>
              <a:t>For each reference image, 2 test images are generated </a:t>
            </a:r>
          </a:p>
          <a:p>
            <a:pPr lvl="2"/>
            <a:r>
              <a:rPr lang="en-GB" dirty="0" smtClean="0"/>
              <a:t>2 test images: 1 positive and 1 negative image</a:t>
            </a:r>
          </a:p>
          <a:p>
            <a:pPr lvl="2"/>
            <a:r>
              <a:rPr lang="en-GB" dirty="0" smtClean="0"/>
              <a:t>2 pairs/rows generated for each reference</a:t>
            </a:r>
          </a:p>
          <a:p>
            <a:pPr lvl="3"/>
            <a:r>
              <a:rPr lang="en-GB" dirty="0" smtClean="0"/>
              <a:t>Positive pair (Genuine)</a:t>
            </a:r>
          </a:p>
          <a:p>
            <a:pPr lvl="3"/>
            <a:r>
              <a:rPr lang="en-GB" dirty="0" smtClean="0"/>
              <a:t>Negative pair (Impostor)</a:t>
            </a:r>
          </a:p>
          <a:p>
            <a:pPr lvl="2"/>
            <a:r>
              <a:rPr lang="en-GB" dirty="0" smtClean="0"/>
              <a:t>Images are randomly generated from the sub-samples</a:t>
            </a:r>
          </a:p>
          <a:p>
            <a:pPr lvl="1"/>
            <a:r>
              <a:rPr lang="en-GB" dirty="0" smtClean="0"/>
              <a:t>Epoch: 4,000 rows, Batch size: 320 (MobileNetV2 and DenseNet121)</a:t>
            </a:r>
            <a:endParaRPr lang="en-GB" dirty="0" smtClean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5942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Classifier for Authentication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3231654"/>
          </a:xfrm>
        </p:spPr>
        <p:txBody>
          <a:bodyPr/>
          <a:lstStyle/>
          <a:p>
            <a:r>
              <a:rPr lang="en-GB" dirty="0" smtClean="0"/>
              <a:t>Verification Binary Classifier Network</a:t>
            </a:r>
          </a:p>
          <a:p>
            <a:pPr lvl="1"/>
            <a:r>
              <a:rPr lang="en-GB" dirty="0" smtClean="0"/>
              <a:t>Underlying Encoder Network</a:t>
            </a:r>
          </a:p>
          <a:p>
            <a:pPr lvl="2"/>
            <a:r>
              <a:rPr lang="en-GB" dirty="0" smtClean="0"/>
              <a:t>Pre-trained encoder network from contrastive learning step </a:t>
            </a:r>
          </a:p>
          <a:p>
            <a:pPr lvl="2"/>
            <a:r>
              <a:rPr lang="en-GB" dirty="0" smtClean="0"/>
              <a:t>Weights frozen during training</a:t>
            </a:r>
          </a:p>
          <a:p>
            <a:pPr lvl="1"/>
            <a:r>
              <a:rPr lang="en-GB" dirty="0" smtClean="0"/>
              <a:t>Siamese Binary Classifier Network</a:t>
            </a:r>
          </a:p>
          <a:p>
            <a:pPr lvl="2"/>
            <a:r>
              <a:rPr lang="en-GB" dirty="0" err="1"/>
              <a:t>VerificationBinaryClassifierNet</a:t>
            </a:r>
            <a:r>
              <a:rPr lang="en-GB" dirty="0" smtClean="0"/>
              <a:t>() in </a:t>
            </a:r>
            <a:r>
              <a:rPr lang="en-GB" dirty="0"/>
              <a:t>model_definitions.py</a:t>
            </a:r>
          </a:p>
          <a:p>
            <a:pPr lvl="2"/>
            <a:r>
              <a:rPr lang="en-GB" dirty="0" smtClean="0"/>
              <a:t>Abs diff of encoding vectors of the input pairs</a:t>
            </a:r>
          </a:p>
          <a:p>
            <a:pPr lvl="2"/>
            <a:r>
              <a:rPr lang="en-GB" dirty="0" smtClean="0"/>
              <a:t>Classifier built on top of abs diff layer</a:t>
            </a:r>
          </a:p>
          <a:p>
            <a:pPr lvl="1"/>
            <a:endParaRPr lang="en-GB" dirty="0" smtClean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407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3120854"/>
          </a:xfrm>
        </p:spPr>
        <p:txBody>
          <a:bodyPr/>
          <a:lstStyle/>
          <a:p>
            <a:r>
              <a:rPr lang="en-US" dirty="0" smtClean="0"/>
              <a:t>Problem Statement</a:t>
            </a:r>
          </a:p>
          <a:p>
            <a:r>
              <a:rPr lang="en-US" dirty="0" smtClean="0"/>
              <a:t>DL Model Training Approach</a:t>
            </a:r>
          </a:p>
          <a:p>
            <a:r>
              <a:rPr lang="en-US" dirty="0" smtClean="0"/>
              <a:t>Data </a:t>
            </a:r>
            <a:r>
              <a:rPr lang="en-US" dirty="0" smtClean="0"/>
              <a:t>Preprocessing</a:t>
            </a:r>
          </a:p>
          <a:p>
            <a:r>
              <a:rPr lang="en-US" dirty="0" smtClean="0"/>
              <a:t>Voice Encoder via Contrastive Learning</a:t>
            </a:r>
          </a:p>
          <a:p>
            <a:r>
              <a:rPr lang="en-US" dirty="0" smtClean="0"/>
              <a:t>Binary </a:t>
            </a:r>
            <a:r>
              <a:rPr lang="en-US" dirty="0" smtClean="0"/>
              <a:t>Classifier for Authentication</a:t>
            </a:r>
          </a:p>
          <a:p>
            <a:r>
              <a:rPr lang="en-US" dirty="0" smtClean="0"/>
              <a:t>Model Performance</a:t>
            </a:r>
          </a:p>
          <a:p>
            <a:r>
              <a:rPr lang="en-US" dirty="0" smtClean="0"/>
              <a:t>Mobile </a:t>
            </a:r>
            <a:r>
              <a:rPr lang="en-US" dirty="0" smtClean="0"/>
              <a:t>App </a:t>
            </a:r>
            <a:r>
              <a:rPr lang="en-US" dirty="0" smtClean="0"/>
              <a:t>Deployment</a:t>
            </a:r>
            <a:endParaRPr lang="en-US" dirty="0" smtClean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1591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Classifier for Authentication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20</a:t>
            </a:fld>
            <a:endParaRPr lang="en-US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992737-A8EA-4E02-A98A-349D7B5B7728}"/>
              </a:ext>
            </a:extLst>
          </p:cNvPr>
          <p:cNvSpPr/>
          <p:nvPr/>
        </p:nvSpPr>
        <p:spPr>
          <a:xfrm>
            <a:off x="3566168" y="1905000"/>
            <a:ext cx="1600200" cy="2895599"/>
          </a:xfrm>
          <a:prstGeom prst="rect">
            <a:avLst/>
          </a:prstGeom>
          <a:solidFill>
            <a:schemeClr val="bg1"/>
          </a:solidFill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Shared</a:t>
            </a:r>
          </a:p>
          <a:p>
            <a:pPr algn="ctr"/>
            <a:r>
              <a:rPr lang="en-GB" b="1" dirty="0">
                <a:solidFill>
                  <a:schemeClr val="tx1"/>
                </a:solidFill>
              </a:rPr>
              <a:t>Spectrogram Encoder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AB4737F-1CEC-4CFC-A9BE-4DF16C554055}"/>
              </a:ext>
            </a:extLst>
          </p:cNvPr>
          <p:cNvSpPr/>
          <p:nvPr/>
        </p:nvSpPr>
        <p:spPr>
          <a:xfrm>
            <a:off x="508000" y="1447800"/>
            <a:ext cx="11074400" cy="3696905"/>
          </a:xfrm>
          <a:prstGeom prst="rect">
            <a:avLst/>
          </a:prstGeom>
          <a:noFill/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GB" b="1" dirty="0">
                <a:solidFill>
                  <a:schemeClr val="tx1"/>
                </a:solidFill>
              </a:rPr>
              <a:t>Siamese Binary Classifier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6B2DC6-7993-4B1B-9AFC-A5FABE80CA0B}"/>
              </a:ext>
            </a:extLst>
          </p:cNvPr>
          <p:cNvSpPr/>
          <p:nvPr/>
        </p:nvSpPr>
        <p:spPr>
          <a:xfrm>
            <a:off x="997039" y="2327879"/>
            <a:ext cx="1638299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Reference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Spectrogram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C569DC-EB0B-4EA5-947E-9E70965A6535}"/>
              </a:ext>
            </a:extLst>
          </p:cNvPr>
          <p:cNvSpPr/>
          <p:nvPr/>
        </p:nvSpPr>
        <p:spPr>
          <a:xfrm>
            <a:off x="997040" y="3455128"/>
            <a:ext cx="1638299" cy="74225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Test</a:t>
            </a:r>
            <a:endParaRPr lang="en-GB" dirty="0">
              <a:solidFill>
                <a:schemeClr val="tx1"/>
              </a:solidFill>
            </a:endParaRPr>
          </a:p>
          <a:p>
            <a:pPr algn="ctr"/>
            <a:r>
              <a:rPr lang="en-GB" dirty="0">
                <a:solidFill>
                  <a:schemeClr val="tx1"/>
                </a:solidFill>
              </a:rPr>
              <a:t>Spectrogram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CAA2AEF-94ED-4608-A1A1-DBDA9DB4D8C7}"/>
              </a:ext>
            </a:extLst>
          </p:cNvPr>
          <p:cNvCxnSpPr>
            <a:cxnSpLocks/>
          </p:cNvCxnSpPr>
          <p:nvPr/>
        </p:nvCxnSpPr>
        <p:spPr>
          <a:xfrm>
            <a:off x="2635338" y="2667000"/>
            <a:ext cx="93083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BC79A04-4541-4C3E-AE6F-98AF28D74AD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2635339" y="3826254"/>
            <a:ext cx="930829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allout: Line 43">
            <a:extLst>
              <a:ext uri="{FF2B5EF4-FFF2-40B4-BE49-F238E27FC236}">
                <a16:creationId xmlns:a16="http://schemas.microsoft.com/office/drawing/2014/main" id="{676B6523-468D-4824-8576-00925B115E77}"/>
              </a:ext>
            </a:extLst>
          </p:cNvPr>
          <p:cNvSpPr/>
          <p:nvPr/>
        </p:nvSpPr>
        <p:spPr>
          <a:xfrm>
            <a:off x="9726220" y="2573717"/>
            <a:ext cx="1398980" cy="1558163"/>
          </a:xfrm>
          <a:prstGeom prst="borderCallout1">
            <a:avLst>
              <a:gd name="adj1" fmla="val 47796"/>
              <a:gd name="adj2" fmla="val -335"/>
              <a:gd name="adj3" fmla="val 47390"/>
              <a:gd name="adj4" fmla="val -3652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2 </a:t>
            </a:r>
            <a:r>
              <a:rPr lang="en-GB" dirty="0">
                <a:solidFill>
                  <a:schemeClr val="tx1"/>
                </a:solidFill>
              </a:rPr>
              <a:t>class </a:t>
            </a:r>
            <a:endParaRPr lang="en-GB" dirty="0" smtClean="0">
              <a:solidFill>
                <a:schemeClr val="tx1"/>
              </a:solidFill>
            </a:endParaRPr>
          </a:p>
          <a:p>
            <a:pPr algn="ctr"/>
            <a:r>
              <a:rPr lang="en-GB" dirty="0" smtClean="0">
                <a:solidFill>
                  <a:schemeClr val="tx1"/>
                </a:solidFill>
              </a:rPr>
              <a:t>Cross </a:t>
            </a:r>
            <a:r>
              <a:rPr lang="en-GB" dirty="0">
                <a:solidFill>
                  <a:schemeClr val="tx1"/>
                </a:solidFill>
              </a:rPr>
              <a:t>Entropy </a:t>
            </a:r>
            <a:r>
              <a:rPr lang="en-GB" dirty="0" smtClean="0">
                <a:solidFill>
                  <a:schemeClr val="tx1"/>
                </a:solidFill>
              </a:rPr>
              <a:t>Loss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5254BBF-6D97-4E4A-8469-30E208216E4C}"/>
              </a:ext>
            </a:extLst>
          </p:cNvPr>
          <p:cNvSpPr/>
          <p:nvPr/>
        </p:nvSpPr>
        <p:spPr>
          <a:xfrm>
            <a:off x="5697834" y="2759454"/>
            <a:ext cx="1542492" cy="1156719"/>
          </a:xfrm>
          <a:prstGeom prst="rect">
            <a:avLst/>
          </a:prstGeom>
          <a:solidFill>
            <a:schemeClr val="bg1"/>
          </a:solidFill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Abs Diff of Encodings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EEBCB96-9A24-472B-A6D2-05B9CE2E064E}"/>
              </a:ext>
            </a:extLst>
          </p:cNvPr>
          <p:cNvCxnSpPr>
            <a:cxnSpLocks/>
          </p:cNvCxnSpPr>
          <p:nvPr/>
        </p:nvCxnSpPr>
        <p:spPr>
          <a:xfrm>
            <a:off x="5192539" y="3133697"/>
            <a:ext cx="50529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EF72717C-6B3B-480E-80AC-6BB22FD3B0E6}"/>
              </a:ext>
            </a:extLst>
          </p:cNvPr>
          <p:cNvSpPr/>
          <p:nvPr/>
        </p:nvSpPr>
        <p:spPr>
          <a:xfrm>
            <a:off x="7632208" y="2743199"/>
            <a:ext cx="1600200" cy="1172973"/>
          </a:xfrm>
          <a:prstGeom prst="rect">
            <a:avLst/>
          </a:prstGeom>
          <a:solidFill>
            <a:schemeClr val="bg1"/>
          </a:solidFill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tx1"/>
                </a:solidFill>
              </a:rPr>
              <a:t>Binary Classifier</a:t>
            </a:r>
            <a:endParaRPr lang="en-GB" dirty="0">
              <a:solidFill>
                <a:schemeClr val="tx1"/>
              </a:solidFill>
            </a:endParaRPr>
          </a:p>
          <a:p>
            <a:pPr algn="ctr"/>
            <a:r>
              <a:rPr lang="en-GB" dirty="0">
                <a:solidFill>
                  <a:schemeClr val="tx1"/>
                </a:solidFill>
              </a:rPr>
              <a:t>(FC layers)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65EDB37-4B8A-47B2-9974-85247666476D}"/>
              </a:ext>
            </a:extLst>
          </p:cNvPr>
          <p:cNvCxnSpPr>
            <a:cxnSpLocks/>
          </p:cNvCxnSpPr>
          <p:nvPr/>
        </p:nvCxnSpPr>
        <p:spPr>
          <a:xfrm>
            <a:off x="7240326" y="3352800"/>
            <a:ext cx="37808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EEBCB96-9A24-472B-A6D2-05B9CE2E064E}"/>
              </a:ext>
            </a:extLst>
          </p:cNvPr>
          <p:cNvCxnSpPr>
            <a:cxnSpLocks/>
          </p:cNvCxnSpPr>
          <p:nvPr/>
        </p:nvCxnSpPr>
        <p:spPr>
          <a:xfrm>
            <a:off x="5192538" y="3564888"/>
            <a:ext cx="505295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181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774"/>
    </mc:Choice>
    <mc:Fallback xmlns="">
      <p:transition spd="slow" advTm="62774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53825"/>
            <a:ext cx="10820400" cy="584775"/>
          </a:xfrm>
        </p:spPr>
        <p:txBody>
          <a:bodyPr/>
          <a:lstStyle/>
          <a:p>
            <a:pPr algn="ctr"/>
            <a:r>
              <a:rPr lang="en-US" dirty="0"/>
              <a:t>Model Performance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0718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3"/>
    </mc:Choice>
    <mc:Fallback xmlns="">
      <p:transition spd="slow" advTm="4893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2185214"/>
          </a:xfrm>
        </p:spPr>
        <p:txBody>
          <a:bodyPr/>
          <a:lstStyle/>
          <a:p>
            <a:r>
              <a:rPr lang="en-GB" dirty="0"/>
              <a:t>Effect of Intra-Class Variance Reduction</a:t>
            </a:r>
          </a:p>
          <a:p>
            <a:pPr lvl="1"/>
            <a:r>
              <a:rPr lang="en-GB" dirty="0"/>
              <a:t>Variance reduction improves classification performance across both base models</a:t>
            </a:r>
          </a:p>
          <a:p>
            <a:pPr lvl="1"/>
            <a:r>
              <a:rPr lang="en-GB" dirty="0"/>
              <a:t>Performance of MobileNetV2 with variance reduction improves to a level comparable to DenseNet121</a:t>
            </a:r>
          </a:p>
          <a:p>
            <a:pPr lvl="1"/>
            <a:r>
              <a:rPr lang="en-GB" dirty="0"/>
              <a:t>Using a larger model also improves classification performance (</a:t>
            </a:r>
            <a:r>
              <a:rPr lang="en-GB" dirty="0" smtClean="0"/>
              <a:t>MobileNetV2 </a:t>
            </a:r>
            <a:r>
              <a:rPr lang="en-GB" dirty="0"/>
              <a:t>vs DenseNet121</a:t>
            </a:r>
            <a:r>
              <a:rPr lang="en-GB" dirty="0" smtClean="0"/>
              <a:t>)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950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23</a:t>
            </a:fld>
            <a:endParaRPr lang="en-US" alt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738" y="1447800"/>
            <a:ext cx="5318868" cy="354591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627" y="1447800"/>
            <a:ext cx="5318868" cy="354591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21086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830997"/>
          </a:xfrm>
        </p:spPr>
        <p:txBody>
          <a:bodyPr/>
          <a:lstStyle/>
          <a:p>
            <a:r>
              <a:rPr lang="en-GB" dirty="0" smtClean="0"/>
              <a:t>Scores Distribution [ P(y=1|x_ref, </a:t>
            </a:r>
            <a:r>
              <a:rPr lang="en-GB" dirty="0" err="1" smtClean="0"/>
              <a:t>x_test</a:t>
            </a:r>
            <a:r>
              <a:rPr lang="en-GB" dirty="0" smtClean="0"/>
              <a:t>) ]</a:t>
            </a:r>
          </a:p>
          <a:p>
            <a:pPr lvl="1"/>
            <a:r>
              <a:rPr lang="en-GB" dirty="0"/>
              <a:t>MobileNetV2</a:t>
            </a:r>
            <a:endParaRPr lang="en-GB" dirty="0" smtClean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24</a:t>
            </a:fld>
            <a:endParaRPr lang="en-US" alt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618" y="2286000"/>
            <a:ext cx="5487650" cy="365843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68" y="2285999"/>
            <a:ext cx="5487650" cy="365843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8157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830997"/>
          </a:xfrm>
        </p:spPr>
        <p:txBody>
          <a:bodyPr/>
          <a:lstStyle/>
          <a:p>
            <a:r>
              <a:rPr lang="en-GB" dirty="0" smtClean="0"/>
              <a:t>Scores Distribution [ P(y=1|x_ref, </a:t>
            </a:r>
            <a:r>
              <a:rPr lang="en-GB" dirty="0" err="1" smtClean="0"/>
              <a:t>x_test</a:t>
            </a:r>
            <a:r>
              <a:rPr lang="en-GB" dirty="0" smtClean="0"/>
              <a:t>) ]</a:t>
            </a:r>
          </a:p>
          <a:p>
            <a:pPr lvl="1"/>
            <a:r>
              <a:rPr lang="en-GB" dirty="0" smtClean="0"/>
              <a:t>DenseNet121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25</a:t>
            </a:fld>
            <a:endParaRPr lang="en-US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650" y="2285999"/>
            <a:ext cx="5487650" cy="365843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2286000"/>
            <a:ext cx="5487650" cy="365843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69938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Performance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2382191"/>
          </a:xfrm>
        </p:spPr>
        <p:txBody>
          <a:bodyPr/>
          <a:lstStyle/>
          <a:p>
            <a:r>
              <a:rPr lang="en-US" dirty="0"/>
              <a:t>Model Equal Error Rate (EER)</a:t>
            </a:r>
          </a:p>
          <a:p>
            <a:pPr lvl="1"/>
            <a:r>
              <a:rPr lang="en-US" dirty="0"/>
              <a:t>Best model </a:t>
            </a:r>
            <a:r>
              <a:rPr lang="en-US" b="1" dirty="0"/>
              <a:t>EER </a:t>
            </a:r>
            <a:r>
              <a:rPr lang="en-US" b="1" dirty="0" smtClean="0"/>
              <a:t>19.74%</a:t>
            </a:r>
          </a:p>
          <a:p>
            <a:pPr lvl="1"/>
            <a:r>
              <a:rPr lang="en-US" dirty="0" smtClean="0"/>
              <a:t>Not quite as good as in other works</a:t>
            </a:r>
            <a:endParaRPr lang="en-US" dirty="0"/>
          </a:p>
          <a:p>
            <a:r>
              <a:rPr lang="en-US" dirty="0"/>
              <a:t>Comparison</a:t>
            </a:r>
          </a:p>
          <a:p>
            <a:pPr lvl="1"/>
            <a:r>
              <a:rPr lang="en-SG" dirty="0"/>
              <a:t>Le and </a:t>
            </a:r>
            <a:r>
              <a:rPr lang="en-SG" dirty="0" err="1"/>
              <a:t>Odobez</a:t>
            </a:r>
            <a:r>
              <a:rPr lang="en-SG" dirty="0"/>
              <a:t> (</a:t>
            </a:r>
            <a:r>
              <a:rPr lang="en-SG" dirty="0" smtClean="0"/>
              <a:t>2018), </a:t>
            </a:r>
            <a:r>
              <a:rPr lang="en-US" dirty="0" smtClean="0"/>
              <a:t>Best </a:t>
            </a:r>
            <a:r>
              <a:rPr lang="en-US" dirty="0"/>
              <a:t>model from scratch </a:t>
            </a:r>
            <a:r>
              <a:rPr lang="en-US" b="1" dirty="0"/>
              <a:t>EER 10.31</a:t>
            </a:r>
            <a:r>
              <a:rPr lang="en-US" b="1" dirty="0" smtClean="0"/>
              <a:t>%</a:t>
            </a:r>
          </a:p>
          <a:p>
            <a:pPr lvl="1"/>
            <a:r>
              <a:rPr lang="en-GB" dirty="0"/>
              <a:t>Jung, et. al. (2017</a:t>
            </a:r>
            <a:r>
              <a:rPr lang="en-GB" dirty="0" smtClean="0"/>
              <a:t>), </a:t>
            </a:r>
            <a:r>
              <a:rPr lang="en-GB" b="1" dirty="0" smtClean="0"/>
              <a:t>EER </a:t>
            </a:r>
            <a:r>
              <a:rPr lang="en-SG" b="1" dirty="0" smtClean="0"/>
              <a:t>7.61%</a:t>
            </a:r>
            <a:endParaRPr lang="en-US" b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526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53825"/>
            <a:ext cx="10820400" cy="584775"/>
          </a:xfrm>
        </p:spPr>
        <p:txBody>
          <a:bodyPr/>
          <a:lstStyle/>
          <a:p>
            <a:pPr algn="ctr"/>
            <a:r>
              <a:rPr lang="en-US" dirty="0"/>
              <a:t>Mobile App Deployment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21431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3"/>
    </mc:Choice>
    <mc:Fallback xmlns="">
      <p:transition spd="slow" advTm="4893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 Deployment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3367076"/>
          </a:xfrm>
        </p:spPr>
        <p:txBody>
          <a:bodyPr/>
          <a:lstStyle/>
          <a:p>
            <a:r>
              <a:rPr lang="en-SG" dirty="0" smtClean="0"/>
              <a:t>As part of a Master’s project, this voice authentication model was deployed onto an Android app</a:t>
            </a:r>
          </a:p>
          <a:p>
            <a:r>
              <a:rPr lang="en-SG" dirty="0" smtClean="0"/>
              <a:t>Voting scheme for authentication</a:t>
            </a:r>
          </a:p>
          <a:p>
            <a:pPr lvl="1"/>
            <a:r>
              <a:rPr lang="en-SG" dirty="0" smtClean="0"/>
              <a:t>To improve the performance of the authentication system, multiple votes from the authentication binary classifier network are considered in place of a single prediction</a:t>
            </a:r>
          </a:p>
          <a:p>
            <a:pPr lvl="1"/>
            <a:r>
              <a:rPr lang="en-SG" dirty="0" smtClean="0"/>
              <a:t>Votes per authentication request: 50</a:t>
            </a:r>
          </a:p>
          <a:p>
            <a:pPr lvl="1"/>
            <a:r>
              <a:rPr lang="en-SG" dirty="0" smtClean="0"/>
              <a:t>Voting threshold: 45 (90%) to be considered a genuine speaker</a:t>
            </a:r>
          </a:p>
          <a:p>
            <a:pPr lvl="1"/>
            <a:r>
              <a:rPr lang="en-SG" dirty="0" smtClean="0"/>
              <a:t>50 randomly generated pairs of spectrograms are generated from the pair of input utterance signals (7s per utterance)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42771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 </a:t>
            </a:r>
            <a:r>
              <a:rPr lang="en-US" dirty="0" smtClean="0"/>
              <a:t>Deployment Overview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3933384"/>
          </a:xfrm>
        </p:spPr>
        <p:txBody>
          <a:bodyPr/>
          <a:lstStyle/>
          <a:p>
            <a:r>
              <a:rPr lang="en-US" dirty="0"/>
              <a:t>Mobile App / Client</a:t>
            </a:r>
          </a:p>
          <a:p>
            <a:pPr lvl="1"/>
            <a:r>
              <a:rPr lang="en-US" dirty="0"/>
              <a:t>Mobile app that provides an authentication service</a:t>
            </a:r>
          </a:p>
          <a:p>
            <a:pPr lvl="1"/>
            <a:r>
              <a:rPr lang="en-US" dirty="0"/>
              <a:t>Can be used for any application</a:t>
            </a:r>
          </a:p>
          <a:p>
            <a:r>
              <a:rPr lang="en-US" dirty="0"/>
              <a:t>Voice Authentication Server</a:t>
            </a:r>
          </a:p>
          <a:p>
            <a:pPr lvl="1"/>
            <a:r>
              <a:rPr lang="en-US" dirty="0"/>
              <a:t>Web server that provides voice-based authentication</a:t>
            </a:r>
          </a:p>
          <a:p>
            <a:pPr lvl="1"/>
            <a:r>
              <a:rPr lang="en-US" dirty="0"/>
              <a:t>Deep Learning (DL) model </a:t>
            </a:r>
          </a:p>
          <a:p>
            <a:pPr lvl="1"/>
            <a:r>
              <a:rPr lang="en-US" dirty="0"/>
              <a:t>Determine if two voice recordings are from the same person</a:t>
            </a:r>
          </a:p>
          <a:p>
            <a:r>
              <a:rPr lang="en-US" dirty="0"/>
              <a:t>Voice Authentication DL Model Training</a:t>
            </a:r>
          </a:p>
          <a:p>
            <a:pPr lvl="1"/>
            <a:r>
              <a:rPr lang="en-US" dirty="0"/>
              <a:t>DL model trained offline</a:t>
            </a:r>
          </a:p>
          <a:p>
            <a:pPr lvl="1"/>
            <a:r>
              <a:rPr lang="en-US" dirty="0"/>
              <a:t>DL model updated on to web server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952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748"/>
    </mc:Choice>
    <mc:Fallback xmlns="">
      <p:transition spd="slow" advTm="52748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53825"/>
            <a:ext cx="10820400" cy="584775"/>
          </a:xfrm>
        </p:spPr>
        <p:txBody>
          <a:bodyPr/>
          <a:lstStyle/>
          <a:p>
            <a:pPr algn="ctr"/>
            <a:r>
              <a:rPr lang="en-US" dirty="0"/>
              <a:t>Problem Statement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8947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3"/>
    </mc:Choice>
    <mc:Fallback xmlns="">
      <p:transition spd="slow" advTm="4893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</p:spPr>
        <p:txBody>
          <a:bodyPr/>
          <a:lstStyle/>
          <a:p>
            <a:r>
              <a:rPr lang="en-US" dirty="0"/>
              <a:t>Mobile App Deployment Overview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1348061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User Registration Overview</a:t>
            </a:r>
          </a:p>
          <a:p>
            <a:pPr marL="457200" indent="-457200">
              <a:buAutoNum type="arabicParenR"/>
            </a:pPr>
            <a:r>
              <a:rPr lang="en-US" dirty="0"/>
              <a:t>User profile registration (black)</a:t>
            </a:r>
          </a:p>
          <a:p>
            <a:pPr marL="457200" indent="-457200">
              <a:buAutoNum type="arabicParenR"/>
            </a:pPr>
            <a:r>
              <a:rPr lang="en-US" dirty="0"/>
              <a:t>User voice reference capture (</a:t>
            </a:r>
            <a:r>
              <a:rPr lang="en-US" dirty="0">
                <a:solidFill>
                  <a:srgbClr val="C00000"/>
                </a:solidFill>
              </a:rPr>
              <a:t>red</a:t>
            </a:r>
            <a:r>
              <a:rPr lang="en-US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30</a:t>
            </a:fld>
            <a:endParaRPr lang="en-US" alt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2C1E76BE-8B18-426A-A6BC-60DB28784D56}"/>
              </a:ext>
            </a:extLst>
          </p:cNvPr>
          <p:cNvGrpSpPr/>
          <p:nvPr/>
        </p:nvGrpSpPr>
        <p:grpSpPr>
          <a:xfrm>
            <a:off x="1275368" y="2631677"/>
            <a:ext cx="9196502" cy="3317916"/>
            <a:chOff x="1275368" y="2631677"/>
            <a:chExt cx="9196502" cy="3317916"/>
          </a:xfrm>
        </p:grpSpPr>
        <p:sp>
          <p:nvSpPr>
            <p:cNvPr id="43" name="Cloud 42">
              <a:extLst>
                <a:ext uri="{FF2B5EF4-FFF2-40B4-BE49-F238E27FC236}">
                  <a16:creationId xmlns:a16="http://schemas.microsoft.com/office/drawing/2014/main" id="{80E4D528-FA1C-4AFF-97FD-E409D20F6187}"/>
                </a:ext>
              </a:extLst>
            </p:cNvPr>
            <p:cNvSpPr/>
            <p:nvPr/>
          </p:nvSpPr>
          <p:spPr>
            <a:xfrm>
              <a:off x="9735270" y="4485672"/>
              <a:ext cx="736600" cy="533384"/>
            </a:xfrm>
            <a:prstGeom prst="cloud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2" name="Cloud 41">
              <a:extLst>
                <a:ext uri="{FF2B5EF4-FFF2-40B4-BE49-F238E27FC236}">
                  <a16:creationId xmlns:a16="http://schemas.microsoft.com/office/drawing/2014/main" id="{D1ADAC13-255B-4D6E-A648-331AC63E4D8C}"/>
                </a:ext>
              </a:extLst>
            </p:cNvPr>
            <p:cNvSpPr/>
            <p:nvPr/>
          </p:nvSpPr>
          <p:spPr>
            <a:xfrm>
              <a:off x="9728200" y="2643461"/>
              <a:ext cx="736600" cy="533384"/>
            </a:xfrm>
            <a:prstGeom prst="cloud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21F9F56-0BA4-461F-ACEE-AF7322302A35}"/>
                </a:ext>
              </a:extLst>
            </p:cNvPr>
            <p:cNvGrpSpPr/>
            <p:nvPr/>
          </p:nvGrpSpPr>
          <p:grpSpPr>
            <a:xfrm>
              <a:off x="1275368" y="2631677"/>
              <a:ext cx="8935432" cy="3317916"/>
              <a:chOff x="1275368" y="2631677"/>
              <a:chExt cx="8935432" cy="3317916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63CD49B-F35D-4127-87C2-A4E055C4E476}"/>
                  </a:ext>
                </a:extLst>
              </p:cNvPr>
              <p:cNvSpPr/>
              <p:nvPr/>
            </p:nvSpPr>
            <p:spPr>
              <a:xfrm>
                <a:off x="4243240" y="3840382"/>
                <a:ext cx="1828800" cy="838200"/>
              </a:xfrm>
              <a:prstGeom prst="rect">
                <a:avLst/>
              </a:prstGeom>
              <a:noFill/>
              <a:ln>
                <a:solidFill>
                  <a:srgbClr val="D59F0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tx1"/>
                    </a:solidFill>
                  </a:rPr>
                  <a:t>Mobile App/Device</a:t>
                </a:r>
              </a:p>
            </p:txBody>
          </p:sp>
          <p:sp>
            <p:nvSpPr>
              <p:cNvPr id="7" name="Flowchart: Magnetic Disk 6">
                <a:extLst>
                  <a:ext uri="{FF2B5EF4-FFF2-40B4-BE49-F238E27FC236}">
                    <a16:creationId xmlns:a16="http://schemas.microsoft.com/office/drawing/2014/main" id="{AE9CAB9D-81C3-4A1D-BDCB-BE74B34D3616}"/>
                  </a:ext>
                </a:extLst>
              </p:cNvPr>
              <p:cNvSpPr/>
              <p:nvPr/>
            </p:nvSpPr>
            <p:spPr>
              <a:xfrm>
                <a:off x="8891440" y="2677198"/>
                <a:ext cx="1295400" cy="1337055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tx1"/>
                    </a:solidFill>
                  </a:rPr>
                  <a:t>Firebase</a:t>
                </a:r>
              </a:p>
              <a:p>
                <a:pPr algn="ctr"/>
                <a:r>
                  <a:rPr lang="en-GB" b="1" dirty="0">
                    <a:solidFill>
                      <a:schemeClr val="tx1"/>
                    </a:solidFill>
                  </a:rPr>
                  <a:t>Database</a:t>
                </a:r>
              </a:p>
            </p:txBody>
          </p:sp>
          <p:sp>
            <p:nvSpPr>
              <p:cNvPr id="8" name="Flowchart: Magnetic Disk 7">
                <a:extLst>
                  <a:ext uri="{FF2B5EF4-FFF2-40B4-BE49-F238E27FC236}">
                    <a16:creationId xmlns:a16="http://schemas.microsoft.com/office/drawing/2014/main" id="{3E2E4365-5D6B-4C64-8332-8A7E5FB1888B}"/>
                  </a:ext>
                </a:extLst>
              </p:cNvPr>
              <p:cNvSpPr/>
              <p:nvPr/>
            </p:nvSpPr>
            <p:spPr>
              <a:xfrm>
                <a:off x="8915400" y="4566223"/>
                <a:ext cx="1295400" cy="1337055"/>
              </a:xfrm>
              <a:prstGeom prst="flowChartMagneticDisk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tx1"/>
                    </a:solidFill>
                  </a:rPr>
                  <a:t>Firebase</a:t>
                </a:r>
              </a:p>
              <a:p>
                <a:pPr algn="ctr"/>
                <a:r>
                  <a:rPr lang="en-GB" b="1" dirty="0">
                    <a:solidFill>
                      <a:schemeClr val="tx1"/>
                    </a:solidFill>
                  </a:rPr>
                  <a:t>Storage</a:t>
                </a:r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942CB154-DC46-4F93-B491-D1DFC69E4EAF}"/>
                  </a:ext>
                </a:extLst>
              </p:cNvPr>
              <p:cNvCxnSpPr>
                <a:cxnSpLocks/>
                <a:stCxn id="6" idx="3"/>
                <a:endCxn id="7" idx="2"/>
              </p:cNvCxnSpPr>
              <p:nvPr/>
            </p:nvCxnSpPr>
            <p:spPr>
              <a:xfrm flipV="1">
                <a:off x="6072040" y="3345726"/>
                <a:ext cx="2819400" cy="913756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CA4C8569-431B-4882-845C-DFED1AC9C2A6}"/>
                  </a:ext>
                </a:extLst>
              </p:cNvPr>
              <p:cNvSpPr/>
              <p:nvPr/>
            </p:nvSpPr>
            <p:spPr>
              <a:xfrm>
                <a:off x="1275368" y="3590954"/>
                <a:ext cx="1371600" cy="1337055"/>
              </a:xfrm>
              <a:prstGeom prst="ellipse">
                <a:avLst/>
              </a:prstGeom>
              <a:noFill/>
              <a:ln>
                <a:solidFill>
                  <a:srgbClr val="D59F0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tx1"/>
                    </a:solidFill>
                  </a:rPr>
                  <a:t>User</a:t>
                </a:r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33F60FC3-B2FC-4E03-A1FC-F9813E8F1DEA}"/>
                  </a:ext>
                </a:extLst>
              </p:cNvPr>
              <p:cNvCxnSpPr>
                <a:cxnSpLocks/>
                <a:stCxn id="22" idx="6"/>
                <a:endCxn id="6" idx="1"/>
              </p:cNvCxnSpPr>
              <p:nvPr/>
            </p:nvCxnSpPr>
            <p:spPr>
              <a:xfrm>
                <a:off x="2646968" y="4259482"/>
                <a:ext cx="1596272" cy="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Callout: Line 26">
                <a:extLst>
                  <a:ext uri="{FF2B5EF4-FFF2-40B4-BE49-F238E27FC236}">
                    <a16:creationId xmlns:a16="http://schemas.microsoft.com/office/drawing/2014/main" id="{AD5E61AA-2384-4A6F-BFD8-FC3E5CE39552}"/>
                  </a:ext>
                </a:extLst>
              </p:cNvPr>
              <p:cNvSpPr/>
              <p:nvPr/>
            </p:nvSpPr>
            <p:spPr>
              <a:xfrm>
                <a:off x="3064497" y="3047984"/>
                <a:ext cx="802064" cy="714048"/>
              </a:xfrm>
              <a:prstGeom prst="borderCallout1">
                <a:avLst>
                  <a:gd name="adj1" fmla="val 100602"/>
                  <a:gd name="adj2" fmla="val 53959"/>
                  <a:gd name="adj3" fmla="val 160859"/>
                  <a:gd name="adj4" fmla="val -17735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User Info</a:t>
                </a:r>
              </a:p>
            </p:txBody>
          </p:sp>
          <p:sp>
            <p:nvSpPr>
              <p:cNvPr id="28" name="Callout: Line 27">
                <a:extLst>
                  <a:ext uri="{FF2B5EF4-FFF2-40B4-BE49-F238E27FC236}">
                    <a16:creationId xmlns:a16="http://schemas.microsoft.com/office/drawing/2014/main" id="{4DC9A92C-9A80-40D5-A386-1599E81B0F99}"/>
                  </a:ext>
                </a:extLst>
              </p:cNvPr>
              <p:cNvSpPr/>
              <p:nvPr/>
            </p:nvSpPr>
            <p:spPr>
              <a:xfrm>
                <a:off x="6890208" y="2631677"/>
                <a:ext cx="1163032" cy="714047"/>
              </a:xfrm>
              <a:prstGeom prst="borderCallout1">
                <a:avLst>
                  <a:gd name="adj1" fmla="val 100602"/>
                  <a:gd name="adj2" fmla="val 53959"/>
                  <a:gd name="adj3" fmla="val 166665"/>
                  <a:gd name="adj4" fmla="val 35319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Save User Info</a:t>
                </a:r>
              </a:p>
            </p:txBody>
          </p: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70ED38B7-CED6-4895-A70F-FE13BA8B6C95}"/>
                  </a:ext>
                </a:extLst>
              </p:cNvPr>
              <p:cNvCxnSpPr>
                <a:cxnSpLocks/>
                <a:stCxn id="22" idx="5"/>
                <a:endCxn id="6" idx="1"/>
              </p:cNvCxnSpPr>
              <p:nvPr/>
            </p:nvCxnSpPr>
            <p:spPr>
              <a:xfrm flipV="1">
                <a:off x="2446102" y="4259482"/>
                <a:ext cx="1797138" cy="472720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Callout: Line 33">
                <a:extLst>
                  <a:ext uri="{FF2B5EF4-FFF2-40B4-BE49-F238E27FC236}">
                    <a16:creationId xmlns:a16="http://schemas.microsoft.com/office/drawing/2014/main" id="{BF98D6FC-AC83-496A-8E45-2B739B677F8F}"/>
                  </a:ext>
                </a:extLst>
              </p:cNvPr>
              <p:cNvSpPr/>
              <p:nvPr/>
            </p:nvSpPr>
            <p:spPr>
              <a:xfrm>
                <a:off x="2871640" y="4989688"/>
                <a:ext cx="1371600" cy="714843"/>
              </a:xfrm>
              <a:prstGeom prst="borderCallout1">
                <a:avLst>
                  <a:gd name="adj1" fmla="val 267"/>
                  <a:gd name="adj2" fmla="val 57485"/>
                  <a:gd name="adj3" fmla="val -52997"/>
                  <a:gd name="adj4" fmla="val 15353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User Voice Sample</a:t>
                </a:r>
              </a:p>
            </p:txBody>
          </p:sp>
          <p:sp>
            <p:nvSpPr>
              <p:cNvPr id="35" name="Callout: Line 34">
                <a:extLst>
                  <a:ext uri="{FF2B5EF4-FFF2-40B4-BE49-F238E27FC236}">
                    <a16:creationId xmlns:a16="http://schemas.microsoft.com/office/drawing/2014/main" id="{0884BAAB-C7A3-4DC8-87AC-C1B0C71C0DB7}"/>
                  </a:ext>
                </a:extLst>
              </p:cNvPr>
              <p:cNvSpPr/>
              <p:nvPr/>
            </p:nvSpPr>
            <p:spPr>
              <a:xfrm>
                <a:off x="6473727" y="5234750"/>
                <a:ext cx="1658724" cy="714843"/>
              </a:xfrm>
              <a:prstGeom prst="borderCallout1">
                <a:avLst>
                  <a:gd name="adj1" fmla="val 267"/>
                  <a:gd name="adj2" fmla="val 57485"/>
                  <a:gd name="adj3" fmla="val -71459"/>
                  <a:gd name="adj4" fmla="val 51779"/>
                </a:avLst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dirty="0">
                    <a:solidFill>
                      <a:schemeClr val="tx1"/>
                    </a:solidFill>
                  </a:rPr>
                  <a:t>Save User Voice Sample</a:t>
                </a:r>
              </a:p>
            </p:txBody>
          </p: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D740DDDD-3AF4-49EF-B41C-25105BBE296D}"/>
                  </a:ext>
                </a:extLst>
              </p:cNvPr>
              <p:cNvCxnSpPr>
                <a:cxnSpLocks/>
                <a:stCxn id="6" idx="3"/>
                <a:endCxn id="8" idx="2"/>
              </p:cNvCxnSpPr>
              <p:nvPr/>
            </p:nvCxnSpPr>
            <p:spPr>
              <a:xfrm>
                <a:off x="6072040" y="4259482"/>
                <a:ext cx="2843360" cy="975269"/>
              </a:xfrm>
              <a:prstGeom prst="straightConnector1">
                <a:avLst/>
              </a:prstGeom>
              <a:ln w="28575"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04527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085"/>
    </mc:Choice>
    <mc:Fallback xmlns="">
      <p:transition spd="slow" advTm="49085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</p:spPr>
        <p:txBody>
          <a:bodyPr/>
          <a:lstStyle/>
          <a:p>
            <a:r>
              <a:rPr lang="en-US" dirty="0"/>
              <a:t>Mobile App Deployment Overview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318"/>
            <a:ext cx="10972800" cy="1348061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User Authentication Overview</a:t>
            </a:r>
          </a:p>
          <a:p>
            <a:pPr marL="457200" indent="-457200">
              <a:buAutoNum type="arabicParenR"/>
            </a:pPr>
            <a:r>
              <a:rPr lang="en-US" dirty="0"/>
              <a:t>User profile and voice reference retrieval (black)</a:t>
            </a:r>
          </a:p>
          <a:p>
            <a:pPr marL="457200" indent="-457200">
              <a:buAutoNum type="arabicParenR"/>
            </a:pPr>
            <a:r>
              <a:rPr lang="en-US" dirty="0"/>
              <a:t>User live voice capture and authentication (</a:t>
            </a:r>
            <a:r>
              <a:rPr lang="en-US" dirty="0">
                <a:solidFill>
                  <a:srgbClr val="C00000"/>
                </a:solidFill>
              </a:rPr>
              <a:t>red</a:t>
            </a:r>
            <a:r>
              <a:rPr lang="en-US" dirty="0"/>
              <a:t>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  <p:sp>
        <p:nvSpPr>
          <p:cNvPr id="52" name="Cloud 51">
            <a:extLst>
              <a:ext uri="{FF2B5EF4-FFF2-40B4-BE49-F238E27FC236}">
                <a16:creationId xmlns:a16="http://schemas.microsoft.com/office/drawing/2014/main" id="{4F3D7E79-62E7-4F2C-A794-6A752D40725E}"/>
              </a:ext>
            </a:extLst>
          </p:cNvPr>
          <p:cNvSpPr/>
          <p:nvPr/>
        </p:nvSpPr>
        <p:spPr>
          <a:xfrm>
            <a:off x="10260672" y="5105833"/>
            <a:ext cx="736600" cy="533384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Cloud 50">
            <a:extLst>
              <a:ext uri="{FF2B5EF4-FFF2-40B4-BE49-F238E27FC236}">
                <a16:creationId xmlns:a16="http://schemas.microsoft.com/office/drawing/2014/main" id="{896690DD-FCAD-4B0D-B485-C0B02FEDAA3A}"/>
              </a:ext>
            </a:extLst>
          </p:cNvPr>
          <p:cNvSpPr/>
          <p:nvPr/>
        </p:nvSpPr>
        <p:spPr>
          <a:xfrm>
            <a:off x="11214100" y="3474506"/>
            <a:ext cx="736600" cy="533384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Cloud 49">
            <a:extLst>
              <a:ext uri="{FF2B5EF4-FFF2-40B4-BE49-F238E27FC236}">
                <a16:creationId xmlns:a16="http://schemas.microsoft.com/office/drawing/2014/main" id="{3F2F7D18-8398-4FB5-B9C9-5F920FFD4C84}"/>
              </a:ext>
            </a:extLst>
          </p:cNvPr>
          <p:cNvSpPr/>
          <p:nvPr/>
        </p:nvSpPr>
        <p:spPr>
          <a:xfrm>
            <a:off x="9669543" y="1360499"/>
            <a:ext cx="736600" cy="533384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3CD49B-F35D-4127-87C2-A4E055C4E476}"/>
              </a:ext>
            </a:extLst>
          </p:cNvPr>
          <p:cNvSpPr/>
          <p:nvPr/>
        </p:nvSpPr>
        <p:spPr>
          <a:xfrm>
            <a:off x="4415672" y="3943814"/>
            <a:ext cx="1828800" cy="838200"/>
          </a:xfrm>
          <a:prstGeom prst="rect">
            <a:avLst/>
          </a:prstGeom>
          <a:noFill/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Mobile App/Device</a:t>
            </a:r>
          </a:p>
        </p:txBody>
      </p:sp>
      <p:sp>
        <p:nvSpPr>
          <p:cNvPr id="7" name="Flowchart: Magnetic Disk 6">
            <a:extLst>
              <a:ext uri="{FF2B5EF4-FFF2-40B4-BE49-F238E27FC236}">
                <a16:creationId xmlns:a16="http://schemas.microsoft.com/office/drawing/2014/main" id="{AE9CAB9D-81C3-4A1D-BDCB-BE74B34D3616}"/>
              </a:ext>
            </a:extLst>
          </p:cNvPr>
          <p:cNvSpPr/>
          <p:nvPr/>
        </p:nvSpPr>
        <p:spPr>
          <a:xfrm>
            <a:off x="8927887" y="1539164"/>
            <a:ext cx="1295400" cy="1337055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Firebase</a:t>
            </a:r>
          </a:p>
          <a:p>
            <a:pPr algn="ctr"/>
            <a:r>
              <a:rPr lang="en-GB" b="1" dirty="0">
                <a:solidFill>
                  <a:schemeClr val="tx1"/>
                </a:solidFill>
              </a:rPr>
              <a:t>Database</a:t>
            </a:r>
          </a:p>
        </p:txBody>
      </p:sp>
      <p:sp>
        <p:nvSpPr>
          <p:cNvPr id="8" name="Flowchart: Magnetic Disk 7">
            <a:extLst>
              <a:ext uri="{FF2B5EF4-FFF2-40B4-BE49-F238E27FC236}">
                <a16:creationId xmlns:a16="http://schemas.microsoft.com/office/drawing/2014/main" id="{3E2E4365-5D6B-4C64-8332-8A7E5FB1888B}"/>
              </a:ext>
            </a:extLst>
          </p:cNvPr>
          <p:cNvSpPr/>
          <p:nvPr/>
        </p:nvSpPr>
        <p:spPr>
          <a:xfrm>
            <a:off x="10583944" y="3691673"/>
            <a:ext cx="1295400" cy="1337055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Firebase</a:t>
            </a:r>
          </a:p>
          <a:p>
            <a:pPr algn="ctr"/>
            <a:r>
              <a:rPr lang="en-GB" b="1" dirty="0">
                <a:solidFill>
                  <a:schemeClr val="tx1"/>
                </a:solidFill>
              </a:rPr>
              <a:t>Storage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42CB154-DC46-4F93-B491-D1DFC69E4EAF}"/>
              </a:ext>
            </a:extLst>
          </p:cNvPr>
          <p:cNvCxnSpPr>
            <a:cxnSpLocks/>
            <a:stCxn id="6" idx="3"/>
            <a:endCxn id="7" idx="2"/>
          </p:cNvCxnSpPr>
          <p:nvPr/>
        </p:nvCxnSpPr>
        <p:spPr>
          <a:xfrm flipV="1">
            <a:off x="6244472" y="2207692"/>
            <a:ext cx="2683415" cy="215522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A4C8569-431B-4882-845C-DFED1AC9C2A6}"/>
              </a:ext>
            </a:extLst>
          </p:cNvPr>
          <p:cNvSpPr/>
          <p:nvPr/>
        </p:nvSpPr>
        <p:spPr>
          <a:xfrm>
            <a:off x="1447800" y="3694386"/>
            <a:ext cx="1371600" cy="1337055"/>
          </a:xfrm>
          <a:prstGeom prst="ellipse">
            <a:avLst/>
          </a:prstGeom>
          <a:noFill/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User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3F60FC3-B2FC-4E03-A1FC-F9813E8F1DEA}"/>
              </a:ext>
            </a:extLst>
          </p:cNvPr>
          <p:cNvCxnSpPr>
            <a:cxnSpLocks/>
            <a:stCxn id="22" idx="6"/>
            <a:endCxn id="6" idx="1"/>
          </p:cNvCxnSpPr>
          <p:nvPr/>
        </p:nvCxnSpPr>
        <p:spPr>
          <a:xfrm>
            <a:off x="2819400" y="4362914"/>
            <a:ext cx="1596272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allout: Line 26">
            <a:extLst>
              <a:ext uri="{FF2B5EF4-FFF2-40B4-BE49-F238E27FC236}">
                <a16:creationId xmlns:a16="http://schemas.microsoft.com/office/drawing/2014/main" id="{AD5E61AA-2384-4A6F-BFD8-FC3E5CE39552}"/>
              </a:ext>
            </a:extLst>
          </p:cNvPr>
          <p:cNvSpPr/>
          <p:nvPr/>
        </p:nvSpPr>
        <p:spPr>
          <a:xfrm>
            <a:off x="3236929" y="3151416"/>
            <a:ext cx="802064" cy="714048"/>
          </a:xfrm>
          <a:prstGeom prst="borderCallout1">
            <a:avLst>
              <a:gd name="adj1" fmla="val 100602"/>
              <a:gd name="adj2" fmla="val 53959"/>
              <a:gd name="adj3" fmla="val 160859"/>
              <a:gd name="adj4" fmla="val -1773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8" name="Callout: Line 27">
            <a:extLst>
              <a:ext uri="{FF2B5EF4-FFF2-40B4-BE49-F238E27FC236}">
                <a16:creationId xmlns:a16="http://schemas.microsoft.com/office/drawing/2014/main" id="{4DC9A92C-9A80-40D5-A386-1599E81B0F99}"/>
              </a:ext>
            </a:extLst>
          </p:cNvPr>
          <p:cNvSpPr/>
          <p:nvPr/>
        </p:nvSpPr>
        <p:spPr>
          <a:xfrm>
            <a:off x="5151945" y="2760459"/>
            <a:ext cx="1431696" cy="714047"/>
          </a:xfrm>
          <a:prstGeom prst="borderCallout1">
            <a:avLst>
              <a:gd name="adj1" fmla="val 100602"/>
              <a:gd name="adj2" fmla="val 53959"/>
              <a:gd name="adj3" fmla="val 170626"/>
              <a:gd name="adj4" fmla="val 10602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Check for user profile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0ED38B7-CED6-4895-A70F-FE13BA8B6C95}"/>
              </a:ext>
            </a:extLst>
          </p:cNvPr>
          <p:cNvCxnSpPr>
            <a:cxnSpLocks/>
            <a:stCxn id="22" idx="5"/>
            <a:endCxn id="6" idx="1"/>
          </p:cNvCxnSpPr>
          <p:nvPr/>
        </p:nvCxnSpPr>
        <p:spPr>
          <a:xfrm flipV="1">
            <a:off x="2618534" y="4362914"/>
            <a:ext cx="1797138" cy="47272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allout: Line 33">
            <a:extLst>
              <a:ext uri="{FF2B5EF4-FFF2-40B4-BE49-F238E27FC236}">
                <a16:creationId xmlns:a16="http://schemas.microsoft.com/office/drawing/2014/main" id="{BF98D6FC-AC83-496A-8E45-2B739B677F8F}"/>
              </a:ext>
            </a:extLst>
          </p:cNvPr>
          <p:cNvSpPr/>
          <p:nvPr/>
        </p:nvSpPr>
        <p:spPr>
          <a:xfrm>
            <a:off x="1973729" y="5300963"/>
            <a:ext cx="1658724" cy="714843"/>
          </a:xfrm>
          <a:prstGeom prst="borderCallout1">
            <a:avLst>
              <a:gd name="adj1" fmla="val 267"/>
              <a:gd name="adj2" fmla="val 57485"/>
              <a:gd name="adj3" fmla="val -72778"/>
              <a:gd name="adj4" fmla="val 59682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User Live Voice Sample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5C9F355-7560-4E43-97A0-1DD0AF9D2C64}"/>
              </a:ext>
            </a:extLst>
          </p:cNvPr>
          <p:cNvCxnSpPr>
            <a:cxnSpLocks/>
            <a:stCxn id="7" idx="3"/>
            <a:endCxn id="6" idx="3"/>
          </p:cNvCxnSpPr>
          <p:nvPr/>
        </p:nvCxnSpPr>
        <p:spPr>
          <a:xfrm flipH="1">
            <a:off x="6244472" y="2876219"/>
            <a:ext cx="3331115" cy="148669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E33C551-32D7-4863-B304-52FCA710178E}"/>
              </a:ext>
            </a:extLst>
          </p:cNvPr>
          <p:cNvCxnSpPr>
            <a:cxnSpLocks/>
            <a:stCxn id="8" idx="2"/>
            <a:endCxn id="6" idx="3"/>
          </p:cNvCxnSpPr>
          <p:nvPr/>
        </p:nvCxnSpPr>
        <p:spPr>
          <a:xfrm flipH="1">
            <a:off x="6244472" y="4360201"/>
            <a:ext cx="4339472" cy="27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allout: Line 36">
            <a:extLst>
              <a:ext uri="{FF2B5EF4-FFF2-40B4-BE49-F238E27FC236}">
                <a16:creationId xmlns:a16="http://schemas.microsoft.com/office/drawing/2014/main" id="{1C8CBD20-64DB-42F7-A73E-4A6FC02351D0}"/>
              </a:ext>
            </a:extLst>
          </p:cNvPr>
          <p:cNvSpPr/>
          <p:nvPr/>
        </p:nvSpPr>
        <p:spPr>
          <a:xfrm>
            <a:off x="8832964" y="3147466"/>
            <a:ext cx="1673159" cy="1072672"/>
          </a:xfrm>
          <a:prstGeom prst="borderCallout1">
            <a:avLst>
              <a:gd name="adj1" fmla="val 50509"/>
              <a:gd name="adj2" fmla="val -692"/>
              <a:gd name="adj3" fmla="val 109980"/>
              <a:gd name="adj4" fmla="val -40386"/>
            </a:avLst>
          </a:prstGeom>
          <a:noFill/>
          <a:ln>
            <a:solidFill>
              <a:srgbClr val="89A4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Retrieve User Info and Voice Reference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265ADDE-B68B-47CB-BC52-759DA8702DB0}"/>
              </a:ext>
            </a:extLst>
          </p:cNvPr>
          <p:cNvCxnSpPr>
            <a:cxnSpLocks/>
            <a:stCxn id="37" idx="2"/>
          </p:cNvCxnSpPr>
          <p:nvPr/>
        </p:nvCxnSpPr>
        <p:spPr>
          <a:xfrm flipH="1" flipV="1">
            <a:off x="8347170" y="3508440"/>
            <a:ext cx="485794" cy="175362"/>
          </a:xfrm>
          <a:prstGeom prst="line">
            <a:avLst/>
          </a:prstGeom>
          <a:ln w="28575">
            <a:solidFill>
              <a:srgbClr val="89A4A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5072EB8F-FCE5-4EBA-825F-FB835BCB5C17}"/>
              </a:ext>
            </a:extLst>
          </p:cNvPr>
          <p:cNvSpPr/>
          <p:nvPr/>
        </p:nvSpPr>
        <p:spPr>
          <a:xfrm>
            <a:off x="8179568" y="5250115"/>
            <a:ext cx="2496114" cy="869049"/>
          </a:xfrm>
          <a:prstGeom prst="rect">
            <a:avLst/>
          </a:prstGeom>
          <a:solidFill>
            <a:schemeClr val="bg1"/>
          </a:solidFill>
          <a:ln>
            <a:solidFill>
              <a:srgbClr val="D59F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</a:rPr>
              <a:t>Voice Authentication Server (DL Model)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9378D83-922A-4E0F-85F9-15DEBF70EBFC}"/>
              </a:ext>
            </a:extLst>
          </p:cNvPr>
          <p:cNvCxnSpPr>
            <a:cxnSpLocks/>
            <a:stCxn id="6" idx="3"/>
            <a:endCxn id="49" idx="0"/>
          </p:cNvCxnSpPr>
          <p:nvPr/>
        </p:nvCxnSpPr>
        <p:spPr>
          <a:xfrm>
            <a:off x="6244472" y="4362914"/>
            <a:ext cx="3183153" cy="887201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3B7A8FBB-7C0D-44B9-809A-BEB2EA7BE41E}"/>
              </a:ext>
            </a:extLst>
          </p:cNvPr>
          <p:cNvCxnSpPr>
            <a:cxnSpLocks/>
            <a:stCxn id="49" idx="1"/>
            <a:endCxn id="6" idx="2"/>
          </p:cNvCxnSpPr>
          <p:nvPr/>
        </p:nvCxnSpPr>
        <p:spPr>
          <a:xfrm flipH="1" flipV="1">
            <a:off x="5330072" y="4782014"/>
            <a:ext cx="2849496" cy="902626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Callout: Line 59">
            <a:extLst>
              <a:ext uri="{FF2B5EF4-FFF2-40B4-BE49-F238E27FC236}">
                <a16:creationId xmlns:a16="http://schemas.microsoft.com/office/drawing/2014/main" id="{39E35CF9-B652-48E8-8861-7CC017916971}"/>
              </a:ext>
            </a:extLst>
          </p:cNvPr>
          <p:cNvSpPr/>
          <p:nvPr/>
        </p:nvSpPr>
        <p:spPr>
          <a:xfrm>
            <a:off x="6035772" y="5698929"/>
            <a:ext cx="1724596" cy="884280"/>
          </a:xfrm>
          <a:prstGeom prst="borderCallout1">
            <a:avLst>
              <a:gd name="adj1" fmla="val 267"/>
              <a:gd name="adj2" fmla="val 57485"/>
              <a:gd name="adj3" fmla="val -104167"/>
              <a:gd name="adj4" fmla="val 96178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Live and Reference Voice </a:t>
            </a:r>
            <a:r>
              <a:rPr lang="en-GB" dirty="0" smtClean="0">
                <a:solidFill>
                  <a:schemeClr val="tx1"/>
                </a:solidFill>
              </a:rPr>
              <a:t>Samples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1" name="Callout: Line 60">
            <a:extLst>
              <a:ext uri="{FF2B5EF4-FFF2-40B4-BE49-F238E27FC236}">
                <a16:creationId xmlns:a16="http://schemas.microsoft.com/office/drawing/2014/main" id="{6A33FABC-BFC1-4820-88B6-C8413F094769}"/>
              </a:ext>
            </a:extLst>
          </p:cNvPr>
          <p:cNvSpPr/>
          <p:nvPr/>
        </p:nvSpPr>
        <p:spPr>
          <a:xfrm>
            <a:off x="4038993" y="5196646"/>
            <a:ext cx="1691171" cy="650296"/>
          </a:xfrm>
          <a:prstGeom prst="borderCallout1">
            <a:avLst>
              <a:gd name="adj1" fmla="val 267"/>
              <a:gd name="adj2" fmla="val 57485"/>
              <a:gd name="adj3" fmla="val -42337"/>
              <a:gd name="adj4" fmla="val 94506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Authentication</a:t>
            </a:r>
          </a:p>
          <a:p>
            <a:pPr algn="ctr"/>
            <a:r>
              <a:rPr lang="en-GB" dirty="0">
                <a:solidFill>
                  <a:schemeClr val="tx1"/>
                </a:solidFill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125670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78"/>
    </mc:Choice>
    <mc:Fallback xmlns="">
      <p:transition spd="slow" advTm="60078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0" y="317212"/>
            <a:ext cx="11074400" cy="584775"/>
          </a:xfrm>
        </p:spPr>
        <p:txBody>
          <a:bodyPr/>
          <a:lstStyle/>
          <a:p>
            <a:r>
              <a:rPr lang="en-US" dirty="0"/>
              <a:t>Demo Video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32</a:t>
            </a:fld>
            <a:endParaRPr lang="en-US" altLang="en-US"/>
          </a:p>
        </p:txBody>
      </p:sp>
      <p:pic>
        <p:nvPicPr>
          <p:cNvPr id="6" name="mobile_demo_video_final">
            <a:hlinkClick r:id="" action="ppaction://media"/>
            <a:extLst>
              <a:ext uri="{FF2B5EF4-FFF2-40B4-BE49-F238E27FC236}">
                <a16:creationId xmlns:a16="http://schemas.microsoft.com/office/drawing/2014/main" id="{52AE69D9-602E-48C9-BEBD-3B5F573D70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1164" y="1154695"/>
            <a:ext cx="9749672" cy="549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8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36"/>
    </mc:Choice>
    <mc:Fallback xmlns="">
      <p:transition spd="slow" advTm="4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0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53825"/>
            <a:ext cx="10820400" cy="584775"/>
          </a:xfrm>
        </p:spPr>
        <p:txBody>
          <a:bodyPr/>
          <a:lstStyle/>
          <a:p>
            <a:pPr algn="ctr"/>
            <a:r>
              <a:rPr lang="en-US" dirty="0"/>
              <a:t>Thank you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33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1499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7"/>
    </mc:Choice>
    <mc:Fallback xmlns="">
      <p:transition spd="slow" advTm="4007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2456057"/>
          </a:xfrm>
        </p:spPr>
        <p:txBody>
          <a:bodyPr/>
          <a:lstStyle/>
          <a:p>
            <a:r>
              <a:rPr lang="en-SG" b="1" dirty="0" smtClean="0"/>
              <a:t>Speaker Identification</a:t>
            </a:r>
            <a:r>
              <a:rPr lang="en-SG" dirty="0" smtClean="0"/>
              <a:t>: n-classification task, given an input utterance, identity </a:t>
            </a:r>
            <a:r>
              <a:rPr lang="en-SG" dirty="0"/>
              <a:t>the </a:t>
            </a:r>
            <a:r>
              <a:rPr lang="en-SG" dirty="0" smtClean="0"/>
              <a:t>right speaker out of </a:t>
            </a:r>
            <a:r>
              <a:rPr lang="en-SG" dirty="0"/>
              <a:t>n </a:t>
            </a:r>
            <a:r>
              <a:rPr lang="en-SG" dirty="0" smtClean="0"/>
              <a:t>speakers (classes)</a:t>
            </a:r>
            <a:endParaRPr lang="en-SG" dirty="0"/>
          </a:p>
          <a:p>
            <a:r>
              <a:rPr lang="en-SG" b="1" dirty="0" smtClean="0"/>
              <a:t>Speaker Verification</a:t>
            </a:r>
            <a:r>
              <a:rPr lang="en-SG" dirty="0" smtClean="0"/>
              <a:t>: Binary classification task, given an input utterance by a speaker with a claimed identity, determine if that claimed identity is correct</a:t>
            </a:r>
            <a:endParaRPr lang="en-SG" dirty="0"/>
          </a:p>
          <a:p>
            <a:r>
              <a:rPr lang="en-GB" b="1" dirty="0" smtClean="0"/>
              <a:t>In this project</a:t>
            </a:r>
            <a:r>
              <a:rPr lang="en-GB" dirty="0" smtClean="0"/>
              <a:t>, the </a:t>
            </a:r>
            <a:r>
              <a:rPr lang="en-GB" b="1" dirty="0" smtClean="0"/>
              <a:t>voice authentication</a:t>
            </a:r>
            <a:r>
              <a:rPr lang="en-GB" dirty="0" smtClean="0"/>
              <a:t> problem is framed as a </a:t>
            </a:r>
            <a:r>
              <a:rPr lang="en-GB" b="1" dirty="0" smtClean="0"/>
              <a:t>speaker verification</a:t>
            </a:r>
            <a:r>
              <a:rPr lang="en-GB" dirty="0" smtClean="0"/>
              <a:t> problem</a:t>
            </a:r>
            <a:endParaRPr lang="en-SG" dirty="0" smtClean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5739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53825"/>
            <a:ext cx="10820400" cy="584775"/>
          </a:xfrm>
        </p:spPr>
        <p:txBody>
          <a:bodyPr/>
          <a:lstStyle/>
          <a:p>
            <a:pPr algn="ctr"/>
            <a:r>
              <a:rPr lang="en-US" dirty="0"/>
              <a:t>DL Model Training Approach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88905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3"/>
    </mc:Choice>
    <mc:Fallback xmlns="">
      <p:transition spd="slow" advTm="4893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DL Model Training Approach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007251"/>
          </a:xfrm>
        </p:spPr>
        <p:txBody>
          <a:bodyPr/>
          <a:lstStyle/>
          <a:p>
            <a:r>
              <a:rPr lang="en-GB" dirty="0" smtClean="0"/>
              <a:t>We do not want to limit the no. of inputs when training the model</a:t>
            </a:r>
          </a:p>
          <a:p>
            <a:pPr lvl="1"/>
            <a:r>
              <a:rPr lang="en-GB" dirty="0" smtClean="0"/>
              <a:t>Pure binary classification (only 2 inputs at a time)</a:t>
            </a:r>
          </a:p>
          <a:p>
            <a:pPr lvl="1"/>
            <a:r>
              <a:rPr lang="en-GB" dirty="0" smtClean="0"/>
              <a:t>Contrastive learning with triplet loss (only 3 inputs at a time: reference, positive, negative)</a:t>
            </a:r>
          </a:p>
          <a:p>
            <a:endParaRPr lang="en-GB" dirty="0" smtClean="0"/>
          </a:p>
          <a:p>
            <a:r>
              <a:rPr lang="en-GB" dirty="0" smtClean="0"/>
              <a:t>2 stage approach taken in this project</a:t>
            </a:r>
          </a:p>
          <a:p>
            <a:pPr lvl="1"/>
            <a:r>
              <a:rPr lang="en-GB" dirty="0" smtClean="0"/>
              <a:t>Training of a speaker encoder via contrastive learning with multiple inputs</a:t>
            </a:r>
          </a:p>
          <a:p>
            <a:pPr lvl="1"/>
            <a:r>
              <a:rPr lang="en-GB" dirty="0" smtClean="0"/>
              <a:t>Training of a binary classifier on top of the trained encoder</a:t>
            </a:r>
          </a:p>
          <a:p>
            <a:r>
              <a:rPr lang="en-GB" dirty="0" smtClean="0"/>
              <a:t>Speaker voice samples converted to spectrograms</a:t>
            </a:r>
          </a:p>
          <a:p>
            <a:pPr lvl="1"/>
            <a:r>
              <a:rPr lang="en-GB" dirty="0" smtClean="0"/>
              <a:t>Convert audio signal into images</a:t>
            </a:r>
          </a:p>
          <a:p>
            <a:pPr lvl="1"/>
            <a:r>
              <a:rPr lang="en-GB" dirty="0" smtClean="0"/>
              <a:t>Use image </a:t>
            </a:r>
            <a:r>
              <a:rPr lang="en-GB" dirty="0" smtClean="0"/>
              <a:t>model as base model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552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DL Model Training Approach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5041380"/>
          </a:xfrm>
        </p:spPr>
        <p:txBody>
          <a:bodyPr/>
          <a:lstStyle/>
          <a:p>
            <a:pPr marL="0" indent="0">
              <a:buNone/>
            </a:pPr>
            <a:r>
              <a:rPr lang="en-GB" b="1" dirty="0" smtClean="0"/>
              <a:t>Related Works</a:t>
            </a:r>
          </a:p>
          <a:p>
            <a:r>
              <a:rPr lang="en-GB" dirty="0" smtClean="0"/>
              <a:t>Jung, et. al. (2017) Presented a speaker verification system that uses CNN with a raw waveform input</a:t>
            </a:r>
          </a:p>
          <a:p>
            <a:r>
              <a:rPr lang="en-GB" dirty="0" smtClean="0"/>
              <a:t>Chen, et. Al. (2020) Presented a framework for contrastive </a:t>
            </a:r>
            <a:r>
              <a:rPr lang="en-GB" dirty="0" smtClean="0"/>
              <a:t>learning of an image network, </a:t>
            </a:r>
            <a:r>
              <a:rPr lang="en-GB" dirty="0" smtClean="0"/>
              <a:t>including a way to sample </a:t>
            </a:r>
            <a:r>
              <a:rPr lang="en-GB" dirty="0" err="1" smtClean="0"/>
              <a:t>minibatches</a:t>
            </a:r>
            <a:r>
              <a:rPr lang="en-GB" dirty="0" smtClean="0"/>
              <a:t>, and </a:t>
            </a:r>
            <a:r>
              <a:rPr lang="en-GB" dirty="0"/>
              <a:t>a contrastive loss function </a:t>
            </a:r>
            <a:r>
              <a:rPr lang="en-GB" dirty="0" smtClean="0"/>
              <a:t>for the sampled </a:t>
            </a:r>
            <a:r>
              <a:rPr lang="en-GB" dirty="0" err="1" smtClean="0"/>
              <a:t>minibatches</a:t>
            </a:r>
            <a:endParaRPr lang="en-GB" dirty="0" smtClean="0"/>
          </a:p>
          <a:p>
            <a:r>
              <a:rPr lang="en-SG" dirty="0" smtClean="0"/>
              <a:t>Le </a:t>
            </a:r>
            <a:r>
              <a:rPr lang="en-SG" dirty="0"/>
              <a:t>and </a:t>
            </a:r>
            <a:r>
              <a:rPr lang="en-SG" dirty="0" err="1" smtClean="0"/>
              <a:t>Odobez</a:t>
            </a:r>
            <a:r>
              <a:rPr lang="en-SG" dirty="0" smtClean="0"/>
              <a:t> (2018</a:t>
            </a:r>
            <a:r>
              <a:rPr lang="en-SG" dirty="0"/>
              <a:t>) Presented </a:t>
            </a:r>
            <a:r>
              <a:rPr lang="en-SG" dirty="0" smtClean="0"/>
              <a:t>a speaker embedding using triplet loss with intra-class distance variance </a:t>
            </a:r>
            <a:r>
              <a:rPr lang="en-SG" dirty="0"/>
              <a:t>r</a:t>
            </a:r>
            <a:r>
              <a:rPr lang="en-SG" dirty="0" smtClean="0"/>
              <a:t>egularization</a:t>
            </a:r>
            <a:endParaRPr lang="en-SG" dirty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61356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DL Model Training Approach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594F2FF-0A29-B34F-9E05-209324176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3262432"/>
          </a:xfrm>
        </p:spPr>
        <p:txBody>
          <a:bodyPr/>
          <a:lstStyle/>
          <a:p>
            <a:pPr marL="0" indent="0">
              <a:spcAft>
                <a:spcPts val="1200"/>
              </a:spcAft>
              <a:buNone/>
            </a:pPr>
            <a:r>
              <a:rPr lang="en-GB" b="1" dirty="0" smtClean="0"/>
              <a:t>References</a:t>
            </a:r>
          </a:p>
          <a:p>
            <a:pPr>
              <a:spcAft>
                <a:spcPts val="1200"/>
              </a:spcAft>
            </a:pPr>
            <a:r>
              <a:rPr lang="en-SG" sz="2000" dirty="0"/>
              <a:t>Chen, T., </a:t>
            </a:r>
            <a:r>
              <a:rPr lang="en-SG" sz="2000" dirty="0" err="1"/>
              <a:t>Kornblith</a:t>
            </a:r>
            <a:r>
              <a:rPr lang="en-SG" sz="2000" dirty="0"/>
              <a:t>, S., </a:t>
            </a:r>
            <a:r>
              <a:rPr lang="en-SG" sz="2000" dirty="0" err="1"/>
              <a:t>Norouzi</a:t>
            </a:r>
            <a:r>
              <a:rPr lang="en-SG" sz="2000" dirty="0"/>
              <a:t>, M. and Hinton, G., 2020. A simple framework for contrastive learning of visual representations. </a:t>
            </a:r>
            <a:r>
              <a:rPr lang="en-SG" sz="2000" i="1" dirty="0" err="1"/>
              <a:t>arXiv</a:t>
            </a:r>
            <a:r>
              <a:rPr lang="en-SG" sz="2000" i="1" dirty="0"/>
              <a:t> preprint arXiv:2002.05709</a:t>
            </a:r>
            <a:r>
              <a:rPr lang="en-SG" sz="2000" dirty="0" smtClean="0"/>
              <a:t>.</a:t>
            </a:r>
          </a:p>
          <a:p>
            <a:pPr>
              <a:spcAft>
                <a:spcPts val="1200"/>
              </a:spcAft>
            </a:pPr>
            <a:r>
              <a:rPr lang="en-SG" sz="2000" dirty="0" smtClean="0"/>
              <a:t>Jung</a:t>
            </a:r>
            <a:r>
              <a:rPr lang="en-SG" sz="2000" dirty="0"/>
              <a:t>, J., </a:t>
            </a:r>
            <a:r>
              <a:rPr lang="en-SG" sz="2000" dirty="0" err="1"/>
              <a:t>Heo</a:t>
            </a:r>
            <a:r>
              <a:rPr lang="en-SG" sz="2000" dirty="0"/>
              <a:t>, H., Yang, I., Yoon, S., Shim, H. and Yu, H., 2017, December. D-vector based speaker verification system using Raw Waveform CNN. In </a:t>
            </a:r>
            <a:r>
              <a:rPr lang="en-SG" sz="2000" i="1" dirty="0"/>
              <a:t>2017 International Seminar on Artificial Intelligence, Networking and Information Technology (ANIT 2017)</a:t>
            </a:r>
            <a:r>
              <a:rPr lang="en-SG" sz="2000" dirty="0"/>
              <a:t>. Atlantis Press</a:t>
            </a:r>
            <a:r>
              <a:rPr lang="en-SG" sz="2000" dirty="0" smtClean="0"/>
              <a:t>.</a:t>
            </a:r>
          </a:p>
          <a:p>
            <a:pPr>
              <a:spcAft>
                <a:spcPts val="1200"/>
              </a:spcAft>
            </a:pPr>
            <a:r>
              <a:rPr lang="en-SG" sz="2000" dirty="0"/>
              <a:t>Le, N. and </a:t>
            </a:r>
            <a:r>
              <a:rPr lang="en-SG" sz="2000" dirty="0" err="1"/>
              <a:t>Odobez</a:t>
            </a:r>
            <a:r>
              <a:rPr lang="en-SG" sz="2000" dirty="0"/>
              <a:t>, J.M., 2018, September. Robust and Discriminative Speaker Embedding via Intra-Class Distance Variance Regularization. In </a:t>
            </a:r>
            <a:r>
              <a:rPr lang="en-SG" sz="2000" i="1" dirty="0" err="1"/>
              <a:t>Interspeech</a:t>
            </a:r>
            <a:r>
              <a:rPr lang="en-SG" sz="2000" dirty="0"/>
              <a:t> (pp. 2257-2261</a:t>
            </a:r>
            <a:r>
              <a:rPr lang="en-SG" sz="2000" dirty="0" smtClean="0"/>
              <a:t>).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297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74"/>
    </mc:Choice>
    <mc:Fallback xmlns="">
      <p:transition spd="slow" advTm="21574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114B17-7EAB-8F44-9EB3-92CFDF68A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453825"/>
            <a:ext cx="10820400" cy="584775"/>
          </a:xfrm>
        </p:spPr>
        <p:txBody>
          <a:bodyPr/>
          <a:lstStyle/>
          <a:p>
            <a:pPr algn="ctr"/>
            <a:r>
              <a:rPr lang="en-US" dirty="0"/>
              <a:t>Data Preprocessing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AF11C0-624B-D740-A790-ADBD9BF18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701743C-E2D0-4F23-9ADE-FF21A9026E15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78538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3"/>
    </mc:Choice>
    <mc:Fallback xmlns="">
      <p:transition spd="slow" advTm="4893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C6AD1B51FFACD45B62528B91A79C429" ma:contentTypeVersion="10" ma:contentTypeDescription="Create a new document." ma:contentTypeScope="" ma:versionID="e828ba0faaf2cc806423a5a5c0c62d95">
  <xsd:schema xmlns:xsd="http://www.w3.org/2001/XMLSchema" xmlns:xs="http://www.w3.org/2001/XMLSchema" xmlns:p="http://schemas.microsoft.com/office/2006/metadata/properties" xmlns:ns2="1b6a39ee-1380-4096-9882-8248104ba7f7" xmlns:ns3="4604cec2-e769-4190-9d56-5d48f74b6442" targetNamespace="http://schemas.microsoft.com/office/2006/metadata/properties" ma:root="true" ma:fieldsID="69378bfb00cc8fac5b4194b015c4ef7e" ns2:_="" ns3:_="">
    <xsd:import namespace="1b6a39ee-1380-4096-9882-8248104ba7f7"/>
    <xsd:import namespace="4604cec2-e769-4190-9d56-5d48f74b644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6a39ee-1380-4096-9882-8248104ba7f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04cec2-e769-4190-9d56-5d48f74b6442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CBBAFE4-31A2-4C15-860D-000A6A6238D1}">
  <ds:schemaRefs>
    <ds:schemaRef ds:uri="http://purl.org/dc/terms/"/>
    <ds:schemaRef ds:uri="1b6a39ee-1380-4096-9882-8248104ba7f7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4604cec2-e769-4190-9d56-5d48f74b6442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7604F64-8C73-4F0A-859F-D0F698CA11E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b6a39ee-1380-4096-9882-8248104ba7f7"/>
    <ds:schemaRef ds:uri="4604cec2-e769-4190-9d56-5d48f74b644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9C4CC1F-772F-473C-B5E8-FFA6864DF36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12446</TotalTime>
  <Words>1408</Words>
  <Application>Microsoft Office PowerPoint</Application>
  <PresentationFormat>Widescreen</PresentationFormat>
  <Paragraphs>267</Paragraphs>
  <Slides>33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Century Gothic</vt:lpstr>
      <vt:lpstr>Wingdings</vt:lpstr>
      <vt:lpstr>Default Design</vt:lpstr>
      <vt:lpstr>Voice fingerprinting for authentication</vt:lpstr>
      <vt:lpstr>Agenda</vt:lpstr>
      <vt:lpstr>Problem Statement</vt:lpstr>
      <vt:lpstr>Problem Statement</vt:lpstr>
      <vt:lpstr>DL Model Training Approach</vt:lpstr>
      <vt:lpstr>DL Model Training Approach</vt:lpstr>
      <vt:lpstr>DL Model Training Approach</vt:lpstr>
      <vt:lpstr>DL Model Training Approach</vt:lpstr>
      <vt:lpstr>Data Preprocessing</vt:lpstr>
      <vt:lpstr>Data Preprocessing</vt:lpstr>
      <vt:lpstr>Data Preprocessing</vt:lpstr>
      <vt:lpstr>Voice Encoder via Contrastive Learning</vt:lpstr>
      <vt:lpstr>Voice Encoder via Contrastive Learning</vt:lpstr>
      <vt:lpstr>Voice Encoder via Contrastive Learning</vt:lpstr>
      <vt:lpstr>Voice Encoder via Contrastive Learning</vt:lpstr>
      <vt:lpstr>Voice Encoder via Contrastive Learning</vt:lpstr>
      <vt:lpstr>Binary Classifier for Authentication</vt:lpstr>
      <vt:lpstr>Binary Classifier for Authentication</vt:lpstr>
      <vt:lpstr>Binary Classifier for Authentication</vt:lpstr>
      <vt:lpstr>Binary Classifier for Authentication</vt:lpstr>
      <vt:lpstr>Model Performance</vt:lpstr>
      <vt:lpstr>Model Performance</vt:lpstr>
      <vt:lpstr>Model Performance</vt:lpstr>
      <vt:lpstr>Model Performance</vt:lpstr>
      <vt:lpstr>Model Performance</vt:lpstr>
      <vt:lpstr>Model Performance</vt:lpstr>
      <vt:lpstr>Mobile App Deployment</vt:lpstr>
      <vt:lpstr>Mobile App Deployment</vt:lpstr>
      <vt:lpstr>Mobile App Deployment Overview</vt:lpstr>
      <vt:lpstr>Mobile App Deployment Overview</vt:lpstr>
      <vt:lpstr>Mobile App Deployment Overview</vt:lpstr>
      <vt:lpstr>Demo Video</vt:lpstr>
      <vt:lpstr>Thank you </vt:lpstr>
    </vt:vector>
  </TitlesOfParts>
  <Company>SMU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Elvin NG Pei Xiong; Aaron LEE Kwang Siong</dc:creator>
  <cp:lastModifiedBy>Koonhan</cp:lastModifiedBy>
  <cp:revision>1923</cp:revision>
  <cp:lastPrinted>2016-08-03T09:30:22Z</cp:lastPrinted>
  <dcterms:created xsi:type="dcterms:W3CDTF">2005-05-18T03:13:04Z</dcterms:created>
  <dcterms:modified xsi:type="dcterms:W3CDTF">2020-04-12T08:21:32Z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e756f9c-e3e7-4810-90da-ea6bfb97c434_Enabled">
    <vt:lpwstr>True</vt:lpwstr>
  </property>
  <property fmtid="{D5CDD505-2E9C-101B-9397-08002B2CF9AE}" pid="3" name="MSIP_Label_1e756f9c-e3e7-4810-90da-ea6bfb97c434_SiteId">
    <vt:lpwstr>c98a79ca-5a9a-4791-a243-f06afd67464d</vt:lpwstr>
  </property>
  <property fmtid="{D5CDD505-2E9C-101B-9397-08002B2CF9AE}" pid="4" name="MSIP_Label_1e756f9c-e3e7-4810-90da-ea6bfb97c434_Ref">
    <vt:lpwstr>https://api.informationprotection.azure.com/api/c98a79ca-5a9a-4791-a243-f06afd67464d</vt:lpwstr>
  </property>
  <property fmtid="{D5CDD505-2E9C-101B-9397-08002B2CF9AE}" pid="5" name="MSIP_Label_1e756f9c-e3e7-4810-90da-ea6bfb97c434_SetBy">
    <vt:lpwstr>aaronlee@smu.edu.sg</vt:lpwstr>
  </property>
  <property fmtid="{D5CDD505-2E9C-101B-9397-08002B2CF9AE}" pid="6" name="MSIP_Label_1e756f9c-e3e7-4810-90da-ea6bfb97c434_SetDate">
    <vt:lpwstr>2017-09-29T10:46:06.3845235+08:00</vt:lpwstr>
  </property>
  <property fmtid="{D5CDD505-2E9C-101B-9397-08002B2CF9AE}" pid="7" name="MSIP_Label_1e756f9c-e3e7-4810-90da-ea6bfb97c434_Name">
    <vt:lpwstr>Unrestricted</vt:lpwstr>
  </property>
  <property fmtid="{D5CDD505-2E9C-101B-9397-08002B2CF9AE}" pid="8" name="MSIP_Label_1e756f9c-e3e7-4810-90da-ea6bfb97c434_Application">
    <vt:lpwstr>Microsoft Azure Information Protection</vt:lpwstr>
  </property>
  <property fmtid="{D5CDD505-2E9C-101B-9397-08002B2CF9AE}" pid="9" name="MSIP_Label_1e756f9c-e3e7-4810-90da-ea6bfb97c434_Extended_MSFT_Method">
    <vt:lpwstr>Manual</vt:lpwstr>
  </property>
  <property fmtid="{D5CDD505-2E9C-101B-9397-08002B2CF9AE}" pid="10" name="Sensitivity">
    <vt:lpwstr>Unrestricted</vt:lpwstr>
  </property>
  <property fmtid="{D5CDD505-2E9C-101B-9397-08002B2CF9AE}" pid="11" name="ContentTypeId">
    <vt:lpwstr>0x0101000C6AD1B51FFACD45B62528B91A79C429</vt:lpwstr>
  </property>
  <property fmtid="{D5CDD505-2E9C-101B-9397-08002B2CF9AE}" pid="12" name="Order">
    <vt:r8>100</vt:r8>
  </property>
</Properties>
</file>

<file path=docProps/thumbnail.jpeg>
</file>